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5" r:id="rId2"/>
    <p:sldId id="333" r:id="rId3"/>
    <p:sldId id="370" r:id="rId4"/>
    <p:sldId id="296" r:id="rId5"/>
    <p:sldId id="359" r:id="rId6"/>
    <p:sldId id="353" r:id="rId7"/>
    <p:sldId id="360" r:id="rId8"/>
    <p:sldId id="361" r:id="rId9"/>
    <p:sldId id="362" r:id="rId10"/>
    <p:sldId id="363" r:id="rId11"/>
    <p:sldId id="364" r:id="rId12"/>
    <p:sldId id="365" r:id="rId13"/>
    <p:sldId id="366" r:id="rId14"/>
    <p:sldId id="367" r:id="rId15"/>
    <p:sldId id="368" r:id="rId16"/>
    <p:sldId id="369" r:id="rId17"/>
    <p:sldId id="257"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58" d="100"/>
          <a:sy n="58" d="100"/>
        </p:scale>
        <p:origin x="8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09A9B-283A-476C-AF3C-38041A173A67}" type="datetimeFigureOut">
              <a:rPr lang="en-US" smtClean="0"/>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3CB00-F8C9-4815-B960-FD1F47842BF9}" type="slidenum">
              <a:rPr lang="en-US" smtClean="0"/>
              <a:t>‹#›</a:t>
            </a:fld>
            <a:endParaRPr lang="en-US" dirty="0"/>
          </a:p>
        </p:txBody>
      </p:sp>
    </p:spTree>
    <p:extLst>
      <p:ext uri="{BB962C8B-B14F-4D97-AF65-F5344CB8AC3E}">
        <p14:creationId xmlns:p14="http://schemas.microsoft.com/office/powerpoint/2010/main" val="1912083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BEE3-119B-413F-B036-1F32FE066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6309E-DAFE-4E36-967D-910AC7FA53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927065-B287-4E04-AEA3-81202788C58E}"/>
              </a:ext>
            </a:extLst>
          </p:cNvPr>
          <p:cNvSpPr>
            <a:spLocks noGrp="1"/>
          </p:cNvSpPr>
          <p:nvPr>
            <p:ph type="dt" sz="half" idx="10"/>
          </p:nvPr>
        </p:nvSpPr>
        <p:spPr/>
        <p:txBody>
          <a:bodyPr/>
          <a:lstStyle/>
          <a:p>
            <a:fld id="{0B6AA563-E598-414A-874E-499A8006DB0D}" type="datetime1">
              <a:rPr lang="en-US" smtClean="0"/>
              <a:t>1/11/2023</a:t>
            </a:fld>
            <a:endParaRPr lang="en-US" dirty="0"/>
          </a:p>
        </p:txBody>
      </p:sp>
      <p:sp>
        <p:nvSpPr>
          <p:cNvPr id="5" name="Footer Placeholder 4">
            <a:extLst>
              <a:ext uri="{FF2B5EF4-FFF2-40B4-BE49-F238E27FC236}">
                <a16:creationId xmlns:a16="http://schemas.microsoft.com/office/drawing/2014/main" id="{EF8D4A62-1691-42A9-BA3E-32B68CC81A1F}"/>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442C125C-79EC-4074-A6D9-550A3DFC3922}"/>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34866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FEEB-E130-4DA5-B075-CF25C5FDB1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E8FD7-C8C5-43D1-9746-22B01284A7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66ABA-3143-4C05-BEB7-ABC1DD906DFA}"/>
              </a:ext>
            </a:extLst>
          </p:cNvPr>
          <p:cNvSpPr>
            <a:spLocks noGrp="1"/>
          </p:cNvSpPr>
          <p:nvPr>
            <p:ph type="dt" sz="half" idx="10"/>
          </p:nvPr>
        </p:nvSpPr>
        <p:spPr/>
        <p:txBody>
          <a:bodyPr/>
          <a:lstStyle/>
          <a:p>
            <a:fld id="{0B65136D-AC70-481A-8513-E4B250A068A6}" type="datetime1">
              <a:rPr lang="en-US" smtClean="0"/>
              <a:t>1/11/2023</a:t>
            </a:fld>
            <a:endParaRPr lang="en-US" dirty="0"/>
          </a:p>
        </p:txBody>
      </p:sp>
      <p:sp>
        <p:nvSpPr>
          <p:cNvPr id="5" name="Footer Placeholder 4">
            <a:extLst>
              <a:ext uri="{FF2B5EF4-FFF2-40B4-BE49-F238E27FC236}">
                <a16:creationId xmlns:a16="http://schemas.microsoft.com/office/drawing/2014/main" id="{92B952B1-F834-46FB-B51E-A28AEBF8537A}"/>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B51CA0BA-0648-4D51-B479-4C4AC6192EE3}"/>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59563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84DB1-A1F0-4261-97AD-D4D87D347A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2317FA-D2D9-4C39-8D5C-A5681CE7DD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8A739-02E6-45F7-A0AA-6F6F6FB42113}"/>
              </a:ext>
            </a:extLst>
          </p:cNvPr>
          <p:cNvSpPr>
            <a:spLocks noGrp="1"/>
          </p:cNvSpPr>
          <p:nvPr>
            <p:ph type="dt" sz="half" idx="10"/>
          </p:nvPr>
        </p:nvSpPr>
        <p:spPr/>
        <p:txBody>
          <a:bodyPr/>
          <a:lstStyle/>
          <a:p>
            <a:fld id="{D414F6FB-0FB5-41B2-9F8E-4C49B511168F}" type="datetime1">
              <a:rPr lang="en-US" smtClean="0"/>
              <a:t>1/11/2023</a:t>
            </a:fld>
            <a:endParaRPr lang="en-US" dirty="0"/>
          </a:p>
        </p:txBody>
      </p:sp>
      <p:sp>
        <p:nvSpPr>
          <p:cNvPr id="5" name="Footer Placeholder 4">
            <a:extLst>
              <a:ext uri="{FF2B5EF4-FFF2-40B4-BE49-F238E27FC236}">
                <a16:creationId xmlns:a16="http://schemas.microsoft.com/office/drawing/2014/main" id="{162E74D1-9961-409E-B120-3D34352C98E6}"/>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3ABA3E70-D048-4D47-8602-EF3C91516148}"/>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140658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9FB5-FD0B-4AE0-BE45-C7E796060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C5196-500E-41DA-82A3-D68DCE56E8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C1930-C26E-4B2E-B7E7-54C5BDFEB41D}"/>
              </a:ext>
            </a:extLst>
          </p:cNvPr>
          <p:cNvSpPr>
            <a:spLocks noGrp="1"/>
          </p:cNvSpPr>
          <p:nvPr>
            <p:ph type="dt" sz="half" idx="10"/>
          </p:nvPr>
        </p:nvSpPr>
        <p:spPr/>
        <p:txBody>
          <a:bodyPr/>
          <a:lstStyle/>
          <a:p>
            <a:fld id="{3FF39EF8-4319-4B41-BDC5-6BAC259772A0}" type="datetime1">
              <a:rPr lang="en-US" smtClean="0"/>
              <a:t>1/11/2023</a:t>
            </a:fld>
            <a:endParaRPr lang="en-US" dirty="0"/>
          </a:p>
        </p:txBody>
      </p:sp>
      <p:sp>
        <p:nvSpPr>
          <p:cNvPr id="5" name="Footer Placeholder 4">
            <a:extLst>
              <a:ext uri="{FF2B5EF4-FFF2-40B4-BE49-F238E27FC236}">
                <a16:creationId xmlns:a16="http://schemas.microsoft.com/office/drawing/2014/main" id="{D9CE7B1C-3A8A-4843-B4FF-25D54B866AA9}"/>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DC597D05-05BB-411B-95ED-5CDA9243A554}"/>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29951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BEE-5523-449D-BFAC-E00F19D86C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97D800-B771-445C-AADE-056F7ABA0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969546-CD2C-4CDE-B172-5E51FE5E2494}"/>
              </a:ext>
            </a:extLst>
          </p:cNvPr>
          <p:cNvSpPr>
            <a:spLocks noGrp="1"/>
          </p:cNvSpPr>
          <p:nvPr>
            <p:ph type="dt" sz="half" idx="10"/>
          </p:nvPr>
        </p:nvSpPr>
        <p:spPr/>
        <p:txBody>
          <a:bodyPr/>
          <a:lstStyle/>
          <a:p>
            <a:fld id="{2DF210FA-86D4-45E0-9997-E9E5914B5AAE}" type="datetime1">
              <a:rPr lang="en-US" smtClean="0"/>
              <a:t>1/11/2023</a:t>
            </a:fld>
            <a:endParaRPr lang="en-US" dirty="0"/>
          </a:p>
        </p:txBody>
      </p:sp>
      <p:sp>
        <p:nvSpPr>
          <p:cNvPr id="5" name="Footer Placeholder 4">
            <a:extLst>
              <a:ext uri="{FF2B5EF4-FFF2-40B4-BE49-F238E27FC236}">
                <a16:creationId xmlns:a16="http://schemas.microsoft.com/office/drawing/2014/main" id="{1672FC78-507A-4D7B-93FC-495005DD1D35}"/>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3C6B707B-A47E-4CF0-BCAE-5103D61D755B}"/>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76141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158E-32BC-4515-BA44-8EB97452C9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E4405-C45D-4CE8-AD2D-CB2C0C68CC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8EB351-CD46-4E0F-BEDE-D124F6C62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8492E-7409-4B8E-868B-ABE82D5BE55F}"/>
              </a:ext>
            </a:extLst>
          </p:cNvPr>
          <p:cNvSpPr>
            <a:spLocks noGrp="1"/>
          </p:cNvSpPr>
          <p:nvPr>
            <p:ph type="dt" sz="half" idx="10"/>
          </p:nvPr>
        </p:nvSpPr>
        <p:spPr/>
        <p:txBody>
          <a:bodyPr/>
          <a:lstStyle/>
          <a:p>
            <a:fld id="{C3B293CA-BC8A-4431-921D-E1F8D555536C}" type="datetime1">
              <a:rPr lang="en-US" smtClean="0"/>
              <a:t>1/11/2023</a:t>
            </a:fld>
            <a:endParaRPr lang="en-US" dirty="0"/>
          </a:p>
        </p:txBody>
      </p:sp>
      <p:sp>
        <p:nvSpPr>
          <p:cNvPr id="6" name="Footer Placeholder 5">
            <a:extLst>
              <a:ext uri="{FF2B5EF4-FFF2-40B4-BE49-F238E27FC236}">
                <a16:creationId xmlns:a16="http://schemas.microsoft.com/office/drawing/2014/main" id="{6CAFF8C1-A24F-42DA-A9B0-14D3B2E5B435}"/>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F92464E7-F3BA-4051-8C54-BBB0C2045CD1}"/>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12889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D0A5-CC61-4E4F-A5E5-490322E19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02F38-8579-4283-96B7-136984CDD2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C660C40-E806-4215-A4C6-C13C57BF73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5F3579-CDCD-433F-A848-DB305F18E1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D58D55-C2E1-416A-9C2D-1042286CA9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DF3A0-400B-4650-9111-12826AE7625D}"/>
              </a:ext>
            </a:extLst>
          </p:cNvPr>
          <p:cNvSpPr>
            <a:spLocks noGrp="1"/>
          </p:cNvSpPr>
          <p:nvPr>
            <p:ph type="dt" sz="half" idx="10"/>
          </p:nvPr>
        </p:nvSpPr>
        <p:spPr/>
        <p:txBody>
          <a:bodyPr/>
          <a:lstStyle/>
          <a:p>
            <a:fld id="{0C139E22-6198-4C37-98E7-5F3DB776C25F}" type="datetime1">
              <a:rPr lang="en-US" smtClean="0"/>
              <a:t>1/11/2023</a:t>
            </a:fld>
            <a:endParaRPr lang="en-US" dirty="0"/>
          </a:p>
        </p:txBody>
      </p:sp>
      <p:sp>
        <p:nvSpPr>
          <p:cNvPr id="8" name="Footer Placeholder 7">
            <a:extLst>
              <a:ext uri="{FF2B5EF4-FFF2-40B4-BE49-F238E27FC236}">
                <a16:creationId xmlns:a16="http://schemas.microsoft.com/office/drawing/2014/main" id="{9E4B40C7-EC5B-43C9-B99B-733940C1F2B7}"/>
              </a:ext>
            </a:extLst>
          </p:cNvPr>
          <p:cNvSpPr>
            <a:spLocks noGrp="1"/>
          </p:cNvSpPr>
          <p:nvPr>
            <p:ph type="ftr" sz="quarter" idx="11"/>
          </p:nvPr>
        </p:nvSpPr>
        <p:spPr/>
        <p:txBody>
          <a:bodyPr/>
          <a:lstStyle/>
          <a:p>
            <a:r>
              <a:rPr lang="en-US" dirty="0"/>
              <a:t>Proprietary Information of  Windham Packaging, LLC  </a:t>
            </a:r>
          </a:p>
        </p:txBody>
      </p:sp>
      <p:sp>
        <p:nvSpPr>
          <p:cNvPr id="9" name="Slide Number Placeholder 8">
            <a:extLst>
              <a:ext uri="{FF2B5EF4-FFF2-40B4-BE49-F238E27FC236}">
                <a16:creationId xmlns:a16="http://schemas.microsoft.com/office/drawing/2014/main" id="{26D29DD3-497F-4C9B-BBF7-7B7BF9BD2B6D}"/>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4226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0682-B9BC-42A1-9F73-82CBFB0EC9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679B47-3D42-4845-AFC3-6F6E5CA575BE}"/>
              </a:ext>
            </a:extLst>
          </p:cNvPr>
          <p:cNvSpPr>
            <a:spLocks noGrp="1"/>
          </p:cNvSpPr>
          <p:nvPr>
            <p:ph type="dt" sz="half" idx="10"/>
          </p:nvPr>
        </p:nvSpPr>
        <p:spPr/>
        <p:txBody>
          <a:bodyPr/>
          <a:lstStyle/>
          <a:p>
            <a:fld id="{AA525194-25EC-49E6-BE93-F13D205A3D42}" type="datetime1">
              <a:rPr lang="en-US" smtClean="0"/>
              <a:t>1/11/2023</a:t>
            </a:fld>
            <a:endParaRPr lang="en-US" dirty="0"/>
          </a:p>
        </p:txBody>
      </p:sp>
      <p:sp>
        <p:nvSpPr>
          <p:cNvPr id="4" name="Footer Placeholder 3">
            <a:extLst>
              <a:ext uri="{FF2B5EF4-FFF2-40B4-BE49-F238E27FC236}">
                <a16:creationId xmlns:a16="http://schemas.microsoft.com/office/drawing/2014/main" id="{9DC3A162-8D14-4102-8C29-C81D04472310}"/>
              </a:ext>
            </a:extLst>
          </p:cNvPr>
          <p:cNvSpPr>
            <a:spLocks noGrp="1"/>
          </p:cNvSpPr>
          <p:nvPr>
            <p:ph type="ftr" sz="quarter" idx="11"/>
          </p:nvPr>
        </p:nvSpPr>
        <p:spPr/>
        <p:txBody>
          <a:bodyPr/>
          <a:lstStyle/>
          <a:p>
            <a:r>
              <a:rPr lang="en-US" dirty="0"/>
              <a:t>Proprietary Information of  Windham Packaging, LLC  </a:t>
            </a:r>
          </a:p>
        </p:txBody>
      </p:sp>
      <p:sp>
        <p:nvSpPr>
          <p:cNvPr id="5" name="Slide Number Placeholder 4">
            <a:extLst>
              <a:ext uri="{FF2B5EF4-FFF2-40B4-BE49-F238E27FC236}">
                <a16:creationId xmlns:a16="http://schemas.microsoft.com/office/drawing/2014/main" id="{827AEB71-7CCB-4C98-BC12-9FA4583B2C0F}"/>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898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468FC-02D8-4480-BFC7-43EBD40DAFDD}"/>
              </a:ext>
            </a:extLst>
          </p:cNvPr>
          <p:cNvSpPr>
            <a:spLocks noGrp="1"/>
          </p:cNvSpPr>
          <p:nvPr>
            <p:ph type="dt" sz="half" idx="10"/>
          </p:nvPr>
        </p:nvSpPr>
        <p:spPr/>
        <p:txBody>
          <a:bodyPr/>
          <a:lstStyle/>
          <a:p>
            <a:fld id="{C74939C9-3CF3-408F-8279-265AD33BD4F2}" type="datetime1">
              <a:rPr lang="en-US" smtClean="0"/>
              <a:t>1/11/2023</a:t>
            </a:fld>
            <a:endParaRPr lang="en-US" dirty="0"/>
          </a:p>
        </p:txBody>
      </p:sp>
      <p:sp>
        <p:nvSpPr>
          <p:cNvPr id="3" name="Footer Placeholder 2">
            <a:extLst>
              <a:ext uri="{FF2B5EF4-FFF2-40B4-BE49-F238E27FC236}">
                <a16:creationId xmlns:a16="http://schemas.microsoft.com/office/drawing/2014/main" id="{3B7DE644-FBAB-46FF-9AEA-E10CF4B7048C}"/>
              </a:ext>
            </a:extLst>
          </p:cNvPr>
          <p:cNvSpPr>
            <a:spLocks noGrp="1"/>
          </p:cNvSpPr>
          <p:nvPr>
            <p:ph type="ftr" sz="quarter" idx="11"/>
          </p:nvPr>
        </p:nvSpPr>
        <p:spPr/>
        <p:txBody>
          <a:bodyPr/>
          <a:lstStyle/>
          <a:p>
            <a:r>
              <a:rPr lang="en-US" dirty="0"/>
              <a:t>Proprietary Information of  Windham Packaging, LLC  </a:t>
            </a:r>
          </a:p>
        </p:txBody>
      </p:sp>
      <p:sp>
        <p:nvSpPr>
          <p:cNvPr id="4" name="Slide Number Placeholder 3">
            <a:extLst>
              <a:ext uri="{FF2B5EF4-FFF2-40B4-BE49-F238E27FC236}">
                <a16:creationId xmlns:a16="http://schemas.microsoft.com/office/drawing/2014/main" id="{1DB33E5D-816C-4B05-8C95-DE3901ABF421}"/>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180543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365C-747C-4CAF-B77D-C9BD97C5A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AB73C-E061-4768-B93D-1ACF719E1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7E31E-1133-4EE9-AF68-7B0E57405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FF1AE9-5A36-4476-B0D8-484FEE1E456A}"/>
              </a:ext>
            </a:extLst>
          </p:cNvPr>
          <p:cNvSpPr>
            <a:spLocks noGrp="1"/>
          </p:cNvSpPr>
          <p:nvPr>
            <p:ph type="dt" sz="half" idx="10"/>
          </p:nvPr>
        </p:nvSpPr>
        <p:spPr/>
        <p:txBody>
          <a:bodyPr/>
          <a:lstStyle/>
          <a:p>
            <a:fld id="{C551C31F-105E-4BFC-99C6-9084E41E7F9B}" type="datetime1">
              <a:rPr lang="en-US" smtClean="0"/>
              <a:t>1/11/2023</a:t>
            </a:fld>
            <a:endParaRPr lang="en-US" dirty="0"/>
          </a:p>
        </p:txBody>
      </p:sp>
      <p:sp>
        <p:nvSpPr>
          <p:cNvPr id="6" name="Footer Placeholder 5">
            <a:extLst>
              <a:ext uri="{FF2B5EF4-FFF2-40B4-BE49-F238E27FC236}">
                <a16:creationId xmlns:a16="http://schemas.microsoft.com/office/drawing/2014/main" id="{4E97E60D-7633-4EB8-A94C-754AD2E0A739}"/>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B5C736FF-8F69-41B2-A591-55455F6E7EE5}"/>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86127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C568-0198-4142-8535-3E808392A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AC296-48EE-4B0A-BD1B-F62AC34C4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5487E8-F9D6-4E94-885E-D0B0D8F3A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7C264-9D86-49EB-8F3B-DD1FE569B744}"/>
              </a:ext>
            </a:extLst>
          </p:cNvPr>
          <p:cNvSpPr>
            <a:spLocks noGrp="1"/>
          </p:cNvSpPr>
          <p:nvPr>
            <p:ph type="dt" sz="half" idx="10"/>
          </p:nvPr>
        </p:nvSpPr>
        <p:spPr/>
        <p:txBody>
          <a:bodyPr/>
          <a:lstStyle/>
          <a:p>
            <a:fld id="{3A2946F1-6221-4E88-8CDD-9F77F624D2C1}" type="datetime1">
              <a:rPr lang="en-US" smtClean="0"/>
              <a:t>1/11/2023</a:t>
            </a:fld>
            <a:endParaRPr lang="en-US" dirty="0"/>
          </a:p>
        </p:txBody>
      </p:sp>
      <p:sp>
        <p:nvSpPr>
          <p:cNvPr id="6" name="Footer Placeholder 5">
            <a:extLst>
              <a:ext uri="{FF2B5EF4-FFF2-40B4-BE49-F238E27FC236}">
                <a16:creationId xmlns:a16="http://schemas.microsoft.com/office/drawing/2014/main" id="{613415C0-CC41-4D0A-B32B-8110F82D3292}"/>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81E1B5CA-1589-4A48-B452-73A171D4F0FF}"/>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68185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bright="70000" contrast="-7000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2C98E-2126-4807-A016-9A44723C7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17875-E446-4509-8609-B4357E146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DB2B5-C173-440A-BFA1-87765C7C7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BC831-977B-4A39-ACF5-1C6CE283CBE6}" type="datetime1">
              <a:rPr lang="en-US" smtClean="0"/>
              <a:t>1/11/2023</a:t>
            </a:fld>
            <a:endParaRPr lang="en-US" dirty="0"/>
          </a:p>
        </p:txBody>
      </p:sp>
      <p:sp>
        <p:nvSpPr>
          <p:cNvPr id="5" name="Footer Placeholder 4">
            <a:extLst>
              <a:ext uri="{FF2B5EF4-FFF2-40B4-BE49-F238E27FC236}">
                <a16:creationId xmlns:a16="http://schemas.microsoft.com/office/drawing/2014/main" id="{0B82E25F-E0AA-4584-AC82-52676EA82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FCF53B48-1D97-400D-8500-C6B16124E3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70A7A-35B3-4A4D-B55E-6B95698998F5}" type="slidenum">
              <a:rPr lang="en-US" smtClean="0"/>
              <a:t>‹#›</a:t>
            </a:fld>
            <a:endParaRPr lang="en-US" dirty="0"/>
          </a:p>
        </p:txBody>
      </p:sp>
    </p:spTree>
    <p:extLst>
      <p:ext uri="{BB962C8B-B14F-4D97-AF65-F5344CB8AC3E}">
        <p14:creationId xmlns:p14="http://schemas.microsoft.com/office/powerpoint/2010/main" val="3865048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jpeg"/><Relationship Id="rId5" Type="http://schemas.microsoft.com/office/2007/relationships/hdphoto" Target="../media/hdphoto12.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5.png"/><Relationship Id="rId1" Type="http://schemas.openxmlformats.org/officeDocument/2006/relationships/slideLayout" Target="../slideLayouts/slideLayout4.xml"/><Relationship Id="rId5" Type="http://schemas.microsoft.com/office/2007/relationships/hdphoto" Target="../media/hdphoto14.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png"/><Relationship Id="rId5" Type="http://schemas.microsoft.com/office/2007/relationships/hdphoto" Target="../media/hdphoto16.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microsoft.com/office/2007/relationships/hdphoto" Target="../media/hdphoto21.wdp"/><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1.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8.png"/><Relationship Id="rId5" Type="http://schemas.microsoft.com/office/2007/relationships/hdphoto" Target="../media/hdphoto25.wdp"/><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CB47-09DC-4424-A48A-6067BB920D66}"/>
              </a:ext>
            </a:extLst>
          </p:cNvPr>
          <p:cNvSpPr>
            <a:spLocks noGrp="1"/>
          </p:cNvSpPr>
          <p:nvPr>
            <p:ph type="ctrTitle"/>
          </p:nvPr>
        </p:nvSpPr>
        <p:spPr>
          <a:xfrm>
            <a:off x="699247" y="1947117"/>
            <a:ext cx="10668000" cy="2387600"/>
          </a:xfrm>
        </p:spPr>
        <p:txBody>
          <a:bodyPr>
            <a:normAutofit fontScale="90000"/>
          </a:bodyPr>
          <a:lstStyle/>
          <a:p>
            <a:r>
              <a:rPr lang="en-US" b="1" dirty="0"/>
              <a:t>Springworks Farm Study</a:t>
            </a:r>
            <a:br>
              <a:rPr lang="en-US" b="1" dirty="0"/>
            </a:br>
            <a:r>
              <a:rPr lang="en-US" sz="4900" b="1" dirty="0"/>
              <a:t>Resealable Lidding Film</a:t>
            </a:r>
            <a:br>
              <a:rPr lang="en-US" sz="4900" dirty="0"/>
            </a:br>
            <a:endParaRPr lang="en-US" dirty="0"/>
          </a:p>
        </p:txBody>
      </p:sp>
      <p:sp>
        <p:nvSpPr>
          <p:cNvPr id="3" name="Subtitle 2">
            <a:extLst>
              <a:ext uri="{FF2B5EF4-FFF2-40B4-BE49-F238E27FC236}">
                <a16:creationId xmlns:a16="http://schemas.microsoft.com/office/drawing/2014/main" id="{E6DBCCE3-7D60-4905-BAAE-9B8CD97821F7}"/>
              </a:ext>
            </a:extLst>
          </p:cNvPr>
          <p:cNvSpPr>
            <a:spLocks noGrp="1"/>
          </p:cNvSpPr>
          <p:nvPr>
            <p:ph type="subTitle" idx="1"/>
          </p:nvPr>
        </p:nvSpPr>
        <p:spPr>
          <a:xfrm>
            <a:off x="1524000" y="4426792"/>
            <a:ext cx="9144000" cy="1655762"/>
          </a:xfrm>
        </p:spPr>
        <p:txBody>
          <a:bodyPr/>
          <a:lstStyle/>
          <a:p>
            <a:endParaRPr lang="en-US" dirty="0"/>
          </a:p>
          <a:p>
            <a:r>
              <a:rPr lang="en-US" dirty="0"/>
              <a:t>Windham Packaging, LLC</a:t>
            </a:r>
          </a:p>
          <a:p>
            <a:r>
              <a:rPr lang="en-US" dirty="0"/>
              <a:t>Gabriela McCarthy</a:t>
            </a:r>
          </a:p>
          <a:p>
            <a:endParaRPr lang="en-US" dirty="0"/>
          </a:p>
        </p:txBody>
      </p:sp>
      <p:sp>
        <p:nvSpPr>
          <p:cNvPr id="4" name="Footer Placeholder 3">
            <a:extLst>
              <a:ext uri="{FF2B5EF4-FFF2-40B4-BE49-F238E27FC236}">
                <a16:creationId xmlns:a16="http://schemas.microsoft.com/office/drawing/2014/main" id="{8C50A4DA-6E41-412A-9EE4-7141ACA42C28}"/>
              </a:ext>
            </a:extLst>
          </p:cNvPr>
          <p:cNvSpPr>
            <a:spLocks noGrp="1"/>
          </p:cNvSpPr>
          <p:nvPr>
            <p:ph type="ftr" sz="quarter" idx="11"/>
          </p:nvPr>
        </p:nvSpPr>
        <p:spPr/>
        <p:txBody>
          <a:bodyPr/>
          <a:lstStyle/>
          <a:p>
            <a:r>
              <a:rPr lang="en-US" sz="1100" i="1" dirty="0">
                <a:latin typeface="Times New Roman" panose="02020603050405020304" pitchFamily="18" charset="0"/>
                <a:cs typeface="Times New Roman" panose="02020603050405020304" pitchFamily="18" charset="0"/>
              </a:rPr>
              <a:t>Proprietary Information of  Windham Packaging, LLC  </a:t>
            </a:r>
          </a:p>
        </p:txBody>
      </p:sp>
    </p:spTree>
    <p:extLst>
      <p:ext uri="{BB962C8B-B14F-4D97-AF65-F5344CB8AC3E}">
        <p14:creationId xmlns:p14="http://schemas.microsoft.com/office/powerpoint/2010/main" val="51289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8</a:t>
            </a:r>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903008" y="6412726"/>
            <a:ext cx="1170833" cy="276999"/>
          </a:xfrm>
          <a:prstGeom prst="rect">
            <a:avLst/>
          </a:prstGeom>
          <a:noFill/>
        </p:spPr>
        <p:txBody>
          <a:bodyPr wrap="none" rtlCol="0">
            <a:spAutoFit/>
          </a:bodyPr>
          <a:lstStyle/>
          <a:p>
            <a:r>
              <a:rPr lang="en-US" sz="1200" dirty="0"/>
              <a:t>Day 8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fontScale="77500" lnSpcReduction="20000"/>
          </a:bodyPr>
          <a:lstStyle/>
          <a:p>
            <a:pPr marL="0" indent="0">
              <a:buNone/>
            </a:pPr>
            <a:r>
              <a:rPr lang="en-US" sz="2600" b="1" dirty="0"/>
              <a:t>Green Leaf (upside down)</a:t>
            </a:r>
          </a:p>
          <a:p>
            <a:r>
              <a:rPr lang="en-US" sz="2600"/>
              <a:t>Moderate </a:t>
            </a:r>
            <a:r>
              <a:rPr lang="en-US" sz="2600" dirty="0"/>
              <a:t>condensation on </a:t>
            </a:r>
            <a:r>
              <a:rPr lang="en-US" sz="2600"/>
              <a:t>the tray</a:t>
            </a:r>
          </a:p>
          <a:p>
            <a:r>
              <a:rPr lang="en-US" sz="2600" dirty="0"/>
              <a:t>Odor when opening lid,  but it dissipated </a:t>
            </a:r>
          </a:p>
          <a:p>
            <a:r>
              <a:rPr lang="en-US" sz="2600" dirty="0"/>
              <a:t>Appearance was mostly fresh, 1 leaf had browning/decay on the edges</a:t>
            </a:r>
          </a:p>
          <a:p>
            <a:r>
              <a:rPr lang="en-US" sz="2600" dirty="0"/>
              <a:t>Taste was ok, but bitter</a:t>
            </a:r>
          </a:p>
          <a:p>
            <a:pPr marL="0" indent="0">
              <a:buNone/>
            </a:pPr>
            <a:r>
              <a:rPr lang="en-US" sz="2600" b="1" dirty="0"/>
              <a:t>Salad Mix (right side up)</a:t>
            </a:r>
          </a:p>
          <a:p>
            <a:r>
              <a:rPr lang="en-US" sz="2600" dirty="0"/>
              <a:t>Some droplets on the lid</a:t>
            </a:r>
          </a:p>
          <a:p>
            <a:r>
              <a:rPr lang="en-US" sz="2600" dirty="0"/>
              <a:t>Leaves were wet</a:t>
            </a:r>
          </a:p>
          <a:p>
            <a:r>
              <a:rPr lang="en-US" sz="2600" dirty="0"/>
              <a:t>Leaves were starting to turn brown</a:t>
            </a:r>
          </a:p>
          <a:p>
            <a:r>
              <a:rPr lang="en-US" sz="2600" dirty="0"/>
              <a:t>Odor when opening lid,  but it dissipated </a:t>
            </a:r>
          </a:p>
          <a:p>
            <a:r>
              <a:rPr lang="en-US" sz="2600" dirty="0"/>
              <a:t>Taste was good – sweet with slightly bitter after taste</a:t>
            </a:r>
          </a:p>
          <a:p>
            <a:endParaRPr lang="en-US" dirty="0"/>
          </a:p>
          <a:p>
            <a:endParaRPr lang="en-US" dirty="0"/>
          </a:p>
        </p:txBody>
      </p:sp>
      <p:sp>
        <p:nvSpPr>
          <p:cNvPr id="16" name="TextBox 15">
            <a:extLst>
              <a:ext uri="{FF2B5EF4-FFF2-40B4-BE49-F238E27FC236}">
                <a16:creationId xmlns:a16="http://schemas.microsoft.com/office/drawing/2014/main" id="{54A58B3C-3F25-0D97-8624-2A93F98C65F8}"/>
              </a:ext>
            </a:extLst>
          </p:cNvPr>
          <p:cNvSpPr txBox="1"/>
          <p:nvPr/>
        </p:nvSpPr>
        <p:spPr>
          <a:xfrm>
            <a:off x="8864847" y="2940231"/>
            <a:ext cx="1246431" cy="276999"/>
          </a:xfrm>
          <a:prstGeom prst="rect">
            <a:avLst/>
          </a:prstGeom>
          <a:noFill/>
        </p:spPr>
        <p:txBody>
          <a:bodyPr wrap="none" rtlCol="0">
            <a:spAutoFit/>
          </a:bodyPr>
          <a:lstStyle/>
          <a:p>
            <a:r>
              <a:rPr lang="en-US" sz="1200" dirty="0"/>
              <a:t>Day 8 Green Leaf</a:t>
            </a:r>
          </a:p>
        </p:txBody>
      </p:sp>
      <p:pic>
        <p:nvPicPr>
          <p:cNvPr id="8" name="Content Placeholder 7" descr="A picture containing indoor, vegetable&#10;&#10;Description automatically generated">
            <a:extLst>
              <a:ext uri="{FF2B5EF4-FFF2-40B4-BE49-F238E27FC236}">
                <a16:creationId xmlns:a16="http://schemas.microsoft.com/office/drawing/2014/main" id="{6C5C942F-F14A-6AB1-754A-2AD24D378C93}"/>
              </a:ext>
            </a:extLst>
          </p:cNvPr>
          <p:cNvPicPr>
            <a:picLocks noGrp="1" noChangeAspect="1"/>
          </p:cNvPicPr>
          <p:nvPr>
            <p:ph sz="half" idx="2"/>
          </p:nvPr>
        </p:nvPicPr>
        <p:blipFill rotWithShape="1">
          <a:blip r:embed="rId2" cstate="screen">
            <a:extLst>
              <a:ext uri="{BEBA8EAE-BF5A-486C-A8C5-ECC9F3942E4B}">
                <a14:imgProps xmlns:a14="http://schemas.microsoft.com/office/drawing/2010/main">
                  <a14:imgLayer r:embed="rId3">
                    <a14:imgEffect>
                      <a14:brightnessContrast bright="-2000" contrast="6000"/>
                    </a14:imgEffect>
                  </a14:imgLayer>
                </a14:imgProps>
              </a:ext>
              <a:ext uri="{28A0092B-C50C-407E-A947-70E740481C1C}">
                <a14:useLocalDpi xmlns:a14="http://schemas.microsoft.com/office/drawing/2010/main"/>
              </a:ext>
            </a:extLst>
          </a:blip>
          <a:srcRect/>
          <a:stretch/>
        </p:blipFill>
        <p:spPr>
          <a:xfrm>
            <a:off x="7622687" y="3213120"/>
            <a:ext cx="3730752" cy="3199606"/>
          </a:xfrm>
          <a:ln>
            <a:solidFill>
              <a:schemeClr val="bg2"/>
            </a:solidFill>
          </a:ln>
        </p:spPr>
      </p:pic>
      <p:pic>
        <p:nvPicPr>
          <p:cNvPr id="12" name="Picture 11" descr="A picture containing indoor, lettuce, vegetable&#10;&#10;Description automatically generated">
            <a:extLst>
              <a:ext uri="{FF2B5EF4-FFF2-40B4-BE49-F238E27FC236}">
                <a16:creationId xmlns:a16="http://schemas.microsoft.com/office/drawing/2014/main" id="{C80C67C8-B3E1-D6B6-8719-0B40CED4E633}"/>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8000"/>
                    </a14:imgEffect>
                  </a14:imgLayer>
                </a14:imgProps>
              </a:ext>
              <a:ext uri="{28A0092B-C50C-407E-A947-70E740481C1C}">
                <a14:useLocalDpi xmlns:a14="http://schemas.microsoft.com/office/drawing/2010/main"/>
              </a:ext>
            </a:extLst>
          </a:blip>
          <a:srcRect/>
          <a:stretch/>
        </p:blipFill>
        <p:spPr>
          <a:xfrm>
            <a:off x="7622686" y="17624"/>
            <a:ext cx="3730752" cy="2947124"/>
          </a:xfrm>
          <a:prstGeom prst="rect">
            <a:avLst/>
          </a:prstGeom>
        </p:spPr>
      </p:pic>
      <p:pic>
        <p:nvPicPr>
          <p:cNvPr id="15" name="Picture 14" descr="A picture containing indoor, lettuce, vegetable&#10;&#10;Description automatically generated">
            <a:extLst>
              <a:ext uri="{FF2B5EF4-FFF2-40B4-BE49-F238E27FC236}">
                <a16:creationId xmlns:a16="http://schemas.microsoft.com/office/drawing/2014/main" id="{5E25F9C8-C25B-F28C-2A23-82308700A64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96277" y="136525"/>
            <a:ext cx="2064817" cy="2026918"/>
          </a:xfrm>
          <a:prstGeom prst="flowChartConnector">
            <a:avLst/>
          </a:prstGeom>
          <a:ln w="19050">
            <a:solidFill>
              <a:schemeClr val="tx1"/>
            </a:solidFill>
          </a:ln>
        </p:spPr>
      </p:pic>
      <p:cxnSp>
        <p:nvCxnSpPr>
          <p:cNvPr id="4" name="Straight Connector 3">
            <a:extLst>
              <a:ext uri="{FF2B5EF4-FFF2-40B4-BE49-F238E27FC236}">
                <a16:creationId xmlns:a16="http://schemas.microsoft.com/office/drawing/2014/main" id="{424497F6-088B-B1D4-B514-078662980875}"/>
              </a:ext>
            </a:extLst>
          </p:cNvPr>
          <p:cNvCxnSpPr>
            <a:cxnSpLocks/>
          </p:cNvCxnSpPr>
          <p:nvPr/>
        </p:nvCxnSpPr>
        <p:spPr>
          <a:xfrm>
            <a:off x="7361094" y="1217453"/>
            <a:ext cx="792306" cy="540704"/>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042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12</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85000" lnSpcReduction="20000"/>
          </a:bodyPr>
          <a:lstStyle/>
          <a:p>
            <a:pPr marL="0" indent="0">
              <a:buNone/>
            </a:pPr>
            <a:r>
              <a:rPr lang="en-US" sz="2600" b="1" dirty="0"/>
              <a:t>Bibb (right side up)</a:t>
            </a:r>
          </a:p>
          <a:p>
            <a:pPr marL="342900" indent="-342900">
              <a:buFont typeface="Arial" panose="020B0604020202020204" pitchFamily="34" charset="0"/>
              <a:buChar char="•"/>
            </a:pPr>
            <a:r>
              <a:rPr lang="en-US" sz="2600" dirty="0"/>
              <a:t>Slight condensation on tray sides</a:t>
            </a:r>
          </a:p>
          <a:p>
            <a:pPr marL="342900" indent="-342900">
              <a:buFont typeface="Arial" panose="020B0604020202020204" pitchFamily="34" charset="0"/>
              <a:buChar char="•"/>
            </a:pPr>
            <a:r>
              <a:rPr lang="en-US" sz="2600" dirty="0"/>
              <a:t>Appearance was fresh</a:t>
            </a:r>
          </a:p>
          <a:p>
            <a:pPr marL="342900" indent="-342900">
              <a:buFont typeface="Arial" panose="020B0604020202020204" pitchFamily="34" charset="0"/>
              <a:buChar char="•"/>
            </a:pPr>
            <a:r>
              <a:rPr lang="en-US" sz="2600" dirty="0"/>
              <a:t>Taste was good but bitter</a:t>
            </a:r>
          </a:p>
          <a:p>
            <a:pPr marL="342900" indent="-342900">
              <a:buFont typeface="Arial" panose="020B0604020202020204" pitchFamily="34" charset="0"/>
              <a:buChar char="•"/>
            </a:pPr>
            <a:r>
              <a:rPr lang="en-US" sz="2600" dirty="0"/>
              <a:t>4.4% leaves showed signs of decay</a:t>
            </a:r>
          </a:p>
          <a:p>
            <a:pPr marL="0" indent="0">
              <a:buNone/>
            </a:pPr>
            <a:r>
              <a:rPr lang="en-US" sz="2600" b="1" dirty="0"/>
              <a:t>Romaine (right side up)</a:t>
            </a:r>
          </a:p>
          <a:p>
            <a:pPr marL="342900" indent="-342900">
              <a:buFont typeface="Arial" panose="020B0604020202020204" pitchFamily="34" charset="0"/>
              <a:buChar char="•"/>
            </a:pPr>
            <a:r>
              <a:rPr lang="en-US" sz="2600" dirty="0"/>
              <a:t>Moderate/severe condensation on lidding film</a:t>
            </a:r>
          </a:p>
          <a:p>
            <a:pPr marL="342900" indent="-342900">
              <a:buFont typeface="Arial" panose="020B0604020202020204" pitchFamily="34" charset="0"/>
              <a:buChar char="•"/>
            </a:pPr>
            <a:r>
              <a:rPr lang="en-US" sz="2600" dirty="0"/>
              <a:t>Top leaves were wet</a:t>
            </a:r>
          </a:p>
          <a:p>
            <a:pPr marL="342900" indent="-342900">
              <a:buFont typeface="Arial" panose="020B0604020202020204" pitchFamily="34" charset="0"/>
              <a:buChar char="•"/>
            </a:pPr>
            <a:r>
              <a:rPr lang="en-US" sz="2600" dirty="0"/>
              <a:t>Appearance and smell were fresh</a:t>
            </a:r>
          </a:p>
          <a:p>
            <a:pPr marL="342900" indent="-342900"/>
            <a:r>
              <a:rPr lang="en-US" sz="2600" dirty="0"/>
              <a:t>Taste was fresh but slightly bitter</a:t>
            </a:r>
          </a:p>
          <a:p>
            <a:pPr marL="342900" indent="-342900"/>
            <a:r>
              <a:rPr lang="en-US" sz="2600" dirty="0"/>
              <a:t>Browning on cut ends</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20825" y="6397030"/>
            <a:ext cx="1198149" cy="276999"/>
          </a:xfrm>
          <a:prstGeom prst="rect">
            <a:avLst/>
          </a:prstGeom>
          <a:noFill/>
        </p:spPr>
        <p:txBody>
          <a:bodyPr wrap="none" rtlCol="0">
            <a:spAutoFit/>
          </a:bodyPr>
          <a:lstStyle/>
          <a:p>
            <a:r>
              <a:rPr lang="en-US" sz="1200" dirty="0"/>
              <a:t>Day 12 Romaine</a:t>
            </a:r>
          </a:p>
        </p:txBody>
      </p:sp>
      <p:sp>
        <p:nvSpPr>
          <p:cNvPr id="12" name="TextBox 11">
            <a:extLst>
              <a:ext uri="{FF2B5EF4-FFF2-40B4-BE49-F238E27FC236}">
                <a16:creationId xmlns:a16="http://schemas.microsoft.com/office/drawing/2014/main" id="{1B4EA601-3385-0AFE-44A9-B5074A80367E}"/>
              </a:ext>
            </a:extLst>
          </p:cNvPr>
          <p:cNvSpPr txBox="1"/>
          <p:nvPr/>
        </p:nvSpPr>
        <p:spPr>
          <a:xfrm>
            <a:off x="9157112" y="3000999"/>
            <a:ext cx="925574" cy="276999"/>
          </a:xfrm>
          <a:prstGeom prst="rect">
            <a:avLst/>
          </a:prstGeom>
          <a:noFill/>
        </p:spPr>
        <p:txBody>
          <a:bodyPr wrap="none" rtlCol="0">
            <a:spAutoFit/>
          </a:bodyPr>
          <a:lstStyle/>
          <a:p>
            <a:r>
              <a:rPr lang="en-US" sz="1200" dirty="0"/>
              <a:t>Day 12 Bibb</a:t>
            </a:r>
          </a:p>
        </p:txBody>
      </p:sp>
      <p:pic>
        <p:nvPicPr>
          <p:cNvPr id="7" name="Picture 6" descr="A picture containing lettuce, vegetable&#10;&#10;Description automatically generated">
            <a:extLst>
              <a:ext uri="{FF2B5EF4-FFF2-40B4-BE49-F238E27FC236}">
                <a16:creationId xmlns:a16="http://schemas.microsoft.com/office/drawing/2014/main" id="{B01963FE-7132-9B16-8FCB-E4A65BD4D3D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 contrast="7000"/>
                    </a14:imgEffect>
                  </a14:imgLayer>
                </a14:imgProps>
              </a:ext>
              <a:ext uri="{28A0092B-C50C-407E-A947-70E740481C1C}">
                <a14:useLocalDpi xmlns:a14="http://schemas.microsoft.com/office/drawing/2010/main"/>
              </a:ext>
            </a:extLst>
          </a:blip>
          <a:srcRect/>
          <a:stretch/>
        </p:blipFill>
        <p:spPr>
          <a:xfrm>
            <a:off x="7715250" y="3394934"/>
            <a:ext cx="3730752" cy="2961416"/>
          </a:xfrm>
          <a:prstGeom prst="rect">
            <a:avLst/>
          </a:prstGeom>
          <a:ln>
            <a:solidFill>
              <a:schemeClr val="bg2"/>
            </a:solidFill>
          </a:ln>
        </p:spPr>
      </p:pic>
      <p:pic>
        <p:nvPicPr>
          <p:cNvPr id="10" name="Picture 9" descr="A picture containing lettuce, vegetable, meal&#10;&#10;Description automatically generated">
            <a:extLst>
              <a:ext uri="{FF2B5EF4-FFF2-40B4-BE49-F238E27FC236}">
                <a16:creationId xmlns:a16="http://schemas.microsoft.com/office/drawing/2014/main" id="{76AC8242-59A4-B884-0D15-4780D6BC5DC3}"/>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3000"/>
                    </a14:imgEffect>
                  </a14:imgLayer>
                </a14:imgProps>
              </a:ext>
              <a:ext uri="{28A0092B-C50C-407E-A947-70E740481C1C}">
                <a14:useLocalDpi xmlns:a14="http://schemas.microsoft.com/office/drawing/2010/main"/>
              </a:ext>
            </a:extLst>
          </a:blip>
          <a:srcRect/>
          <a:stretch/>
        </p:blipFill>
        <p:spPr>
          <a:xfrm>
            <a:off x="7754523" y="254599"/>
            <a:ext cx="3730752" cy="2746400"/>
          </a:xfrm>
          <a:prstGeom prst="rect">
            <a:avLst/>
          </a:prstGeom>
          <a:ln>
            <a:solidFill>
              <a:schemeClr val="bg2"/>
            </a:solidFill>
          </a:ln>
        </p:spPr>
      </p:pic>
    </p:spTree>
    <p:extLst>
      <p:ext uri="{BB962C8B-B14F-4D97-AF65-F5344CB8AC3E}">
        <p14:creationId xmlns:p14="http://schemas.microsoft.com/office/powerpoint/2010/main" val="153198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12</a:t>
            </a:r>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866432" y="6631384"/>
            <a:ext cx="1249381" cy="276999"/>
          </a:xfrm>
          <a:prstGeom prst="rect">
            <a:avLst/>
          </a:prstGeom>
          <a:noFill/>
        </p:spPr>
        <p:txBody>
          <a:bodyPr wrap="none" rtlCol="0">
            <a:spAutoFit/>
          </a:bodyPr>
          <a:lstStyle/>
          <a:p>
            <a:r>
              <a:rPr lang="en-US" sz="1200" dirty="0"/>
              <a:t>Day 12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fontScale="85000" lnSpcReduction="10000"/>
          </a:bodyPr>
          <a:lstStyle/>
          <a:p>
            <a:pPr marL="0" indent="0">
              <a:buNone/>
            </a:pPr>
            <a:r>
              <a:rPr lang="en-US" sz="2600" b="1" dirty="0"/>
              <a:t>Green Leaf (upside down)</a:t>
            </a:r>
          </a:p>
          <a:p>
            <a:r>
              <a:rPr lang="en-US" sz="2600" dirty="0"/>
              <a:t> Moderate condensation on tray bottom</a:t>
            </a:r>
          </a:p>
          <a:p>
            <a:r>
              <a:rPr lang="en-US" sz="2600" dirty="0"/>
              <a:t>Odor when opening lid,  but it dissipated </a:t>
            </a:r>
          </a:p>
          <a:p>
            <a:r>
              <a:rPr lang="en-US" sz="2600" dirty="0"/>
              <a:t>Taste was good, but bitter</a:t>
            </a:r>
          </a:p>
          <a:p>
            <a:r>
              <a:rPr lang="en-US" sz="2600" dirty="0"/>
              <a:t>Browning on cut ends</a:t>
            </a:r>
          </a:p>
          <a:p>
            <a:r>
              <a:rPr lang="en-US" sz="2600" dirty="0"/>
              <a:t>0.8% leaves showed signs of decay</a:t>
            </a:r>
          </a:p>
          <a:p>
            <a:pPr marL="0" indent="0">
              <a:buNone/>
            </a:pPr>
            <a:r>
              <a:rPr lang="en-US" sz="2600" b="1" dirty="0"/>
              <a:t>Salad Mix (right side up)</a:t>
            </a:r>
          </a:p>
          <a:p>
            <a:r>
              <a:rPr lang="en-US" sz="2600" dirty="0"/>
              <a:t>Moderate condensation on lidding film</a:t>
            </a:r>
          </a:p>
          <a:p>
            <a:r>
              <a:rPr lang="en-US" sz="2600" dirty="0"/>
              <a:t>Odor when opening lid,  but it dissipated </a:t>
            </a:r>
          </a:p>
          <a:p>
            <a:r>
              <a:rPr lang="en-US" sz="2600" dirty="0"/>
              <a:t>Taste was good </a:t>
            </a:r>
          </a:p>
          <a:p>
            <a:r>
              <a:rPr lang="en-US" sz="2600" dirty="0"/>
              <a:t>12.6% leaves had browning/decay</a:t>
            </a:r>
          </a:p>
          <a:p>
            <a:endParaRPr lang="en-US" dirty="0"/>
          </a:p>
          <a:p>
            <a:endParaRPr lang="en-US" dirty="0"/>
          </a:p>
        </p:txBody>
      </p:sp>
      <p:sp>
        <p:nvSpPr>
          <p:cNvPr id="16" name="TextBox 15">
            <a:extLst>
              <a:ext uri="{FF2B5EF4-FFF2-40B4-BE49-F238E27FC236}">
                <a16:creationId xmlns:a16="http://schemas.microsoft.com/office/drawing/2014/main" id="{54A58B3C-3F25-0D97-8624-2A93F98C65F8}"/>
              </a:ext>
            </a:extLst>
          </p:cNvPr>
          <p:cNvSpPr txBox="1"/>
          <p:nvPr/>
        </p:nvSpPr>
        <p:spPr>
          <a:xfrm>
            <a:off x="8828633" y="2867012"/>
            <a:ext cx="1324978" cy="276999"/>
          </a:xfrm>
          <a:prstGeom prst="rect">
            <a:avLst/>
          </a:prstGeom>
          <a:noFill/>
        </p:spPr>
        <p:txBody>
          <a:bodyPr wrap="none" rtlCol="0">
            <a:spAutoFit/>
          </a:bodyPr>
          <a:lstStyle/>
          <a:p>
            <a:r>
              <a:rPr lang="en-US" sz="1200" dirty="0"/>
              <a:t>Day 12 Green Leaf</a:t>
            </a:r>
          </a:p>
        </p:txBody>
      </p:sp>
      <p:pic>
        <p:nvPicPr>
          <p:cNvPr id="8" name="Content Placeholder 7" descr="A picture containing indoor, vegetable&#10;&#10;Description automatically generated">
            <a:extLst>
              <a:ext uri="{FF2B5EF4-FFF2-40B4-BE49-F238E27FC236}">
                <a16:creationId xmlns:a16="http://schemas.microsoft.com/office/drawing/2014/main" id="{0CBD206E-C23C-2FD1-D4A8-D2AB065E2202}"/>
              </a:ext>
            </a:extLst>
          </p:cNvPr>
          <p:cNvPicPr>
            <a:picLocks noGrp="1" noChangeAspect="1"/>
          </p:cNvPicPr>
          <p:nvPr>
            <p:ph sz="half" idx="2"/>
          </p:nvPr>
        </p:nvPicPr>
        <p:blipFill rotWithShape="1">
          <a:blip r:embed="rId2" cstate="screen">
            <a:extLst>
              <a:ext uri="{BEBA8EAE-BF5A-486C-A8C5-ECC9F3942E4B}">
                <a14:imgProps xmlns:a14="http://schemas.microsoft.com/office/drawing/2010/main">
                  <a14:imgLayer r:embed="rId3">
                    <a14:imgEffect>
                      <a14:brightnessContrast bright="-3000" contrast="4000"/>
                    </a14:imgEffect>
                  </a14:imgLayer>
                </a14:imgProps>
              </a:ext>
              <a:ext uri="{28A0092B-C50C-407E-A947-70E740481C1C}">
                <a14:useLocalDpi xmlns:a14="http://schemas.microsoft.com/office/drawing/2010/main"/>
              </a:ext>
            </a:extLst>
          </a:blip>
          <a:srcRect/>
          <a:stretch/>
        </p:blipFill>
        <p:spPr>
          <a:xfrm>
            <a:off x="7662322" y="3168913"/>
            <a:ext cx="3657600" cy="3552562"/>
          </a:xfrm>
        </p:spPr>
      </p:pic>
      <p:pic>
        <p:nvPicPr>
          <p:cNvPr id="12" name="Picture 11" descr="A picture containing lettuce, vegetable&#10;&#10;Description automatically generated">
            <a:extLst>
              <a:ext uri="{FF2B5EF4-FFF2-40B4-BE49-F238E27FC236}">
                <a16:creationId xmlns:a16="http://schemas.microsoft.com/office/drawing/2014/main" id="{31285504-A921-7B80-1A1E-67D8E82D8C80}"/>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4000"/>
                    </a14:imgEffect>
                  </a14:imgLayer>
                </a14:imgProps>
              </a:ext>
              <a:ext uri="{28A0092B-C50C-407E-A947-70E740481C1C}">
                <a14:useLocalDpi xmlns:a14="http://schemas.microsoft.com/office/drawing/2010/main"/>
              </a:ext>
            </a:extLst>
          </a:blip>
          <a:srcRect/>
          <a:stretch/>
        </p:blipFill>
        <p:spPr>
          <a:xfrm>
            <a:off x="7662322" y="97714"/>
            <a:ext cx="3657600" cy="2843655"/>
          </a:xfrm>
          <a:prstGeom prst="rect">
            <a:avLst/>
          </a:prstGeom>
        </p:spPr>
      </p:pic>
      <p:pic>
        <p:nvPicPr>
          <p:cNvPr id="13" name="Content Placeholder 7" descr="A picture containing indoor, vegetable&#10;&#10;Description automatically generated">
            <a:extLst>
              <a:ext uri="{FF2B5EF4-FFF2-40B4-BE49-F238E27FC236}">
                <a16:creationId xmlns:a16="http://schemas.microsoft.com/office/drawing/2014/main" id="{47C59C4F-E476-5993-41CE-59AD000058CB}"/>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3000" contrast="4000"/>
                    </a14:imgEffect>
                  </a14:imgLayer>
                </a14:imgProps>
              </a:ext>
              <a:ext uri="{28A0092B-C50C-407E-A947-70E740481C1C}">
                <a14:useLocalDpi xmlns:a14="http://schemas.microsoft.com/office/drawing/2010/main"/>
              </a:ext>
            </a:extLst>
          </a:blip>
          <a:srcRect/>
          <a:stretch/>
        </p:blipFill>
        <p:spPr>
          <a:xfrm>
            <a:off x="5689064" y="3168913"/>
            <a:ext cx="1898351" cy="1843835"/>
          </a:xfrm>
          <a:prstGeom prst="flowChartConnector">
            <a:avLst/>
          </a:prstGeom>
          <a:ln w="28575">
            <a:solidFill>
              <a:schemeClr val="tx1"/>
            </a:solidFill>
          </a:ln>
        </p:spPr>
      </p:pic>
      <p:cxnSp>
        <p:nvCxnSpPr>
          <p:cNvPr id="19" name="Straight Connector 18">
            <a:extLst>
              <a:ext uri="{FF2B5EF4-FFF2-40B4-BE49-F238E27FC236}">
                <a16:creationId xmlns:a16="http://schemas.microsoft.com/office/drawing/2014/main" id="{34F9F9D1-4C4D-ECAD-ADB9-749E95A2A4F4}"/>
              </a:ext>
            </a:extLst>
          </p:cNvPr>
          <p:cNvCxnSpPr>
            <a:cxnSpLocks/>
            <a:stCxn id="13" idx="5"/>
          </p:cNvCxnSpPr>
          <p:nvPr/>
        </p:nvCxnSpPr>
        <p:spPr>
          <a:xfrm>
            <a:off x="7309408" y="4742725"/>
            <a:ext cx="2622532" cy="763130"/>
          </a:xfrm>
          <a:prstGeom prst="line">
            <a:avLst/>
          </a:prstGeom>
          <a:ln w="31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2243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14</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62500" lnSpcReduction="20000"/>
          </a:bodyPr>
          <a:lstStyle/>
          <a:p>
            <a:pPr marL="0" indent="0">
              <a:buNone/>
            </a:pPr>
            <a:r>
              <a:rPr lang="en-US" sz="2600" b="1" dirty="0"/>
              <a:t>Bibb (right side up)</a:t>
            </a:r>
          </a:p>
          <a:p>
            <a:pPr marL="342900" indent="-342900">
              <a:buFont typeface="Arial" panose="020B0604020202020204" pitchFamily="34" charset="0"/>
              <a:buChar char="•"/>
            </a:pPr>
            <a:r>
              <a:rPr lang="en-US" sz="2600" dirty="0"/>
              <a:t>No condensation on package</a:t>
            </a:r>
          </a:p>
          <a:p>
            <a:pPr marL="342900" indent="-342900">
              <a:buFont typeface="Arial" panose="020B0604020202020204" pitchFamily="34" charset="0"/>
              <a:buChar char="•"/>
            </a:pPr>
            <a:r>
              <a:rPr lang="en-US" sz="2600" dirty="0"/>
              <a:t>Appearance was fresh</a:t>
            </a:r>
          </a:p>
          <a:p>
            <a:pPr marL="342900" indent="-342900">
              <a:buFont typeface="Arial" panose="020B0604020202020204" pitchFamily="34" charset="0"/>
              <a:buChar char="•"/>
            </a:pPr>
            <a:r>
              <a:rPr lang="en-US" sz="2600" dirty="0"/>
              <a:t>Taste was bitter</a:t>
            </a:r>
          </a:p>
          <a:p>
            <a:pPr marL="342900" indent="-342900">
              <a:buFont typeface="Arial" panose="020B0604020202020204" pitchFamily="34" charset="0"/>
              <a:buChar char="•"/>
            </a:pPr>
            <a:r>
              <a:rPr lang="en-US" sz="2600" dirty="0"/>
              <a:t>Leaves were slightly wet, texture was softer</a:t>
            </a:r>
          </a:p>
          <a:p>
            <a:pPr marL="342900" indent="-342900">
              <a:buFont typeface="Arial" panose="020B0604020202020204" pitchFamily="34" charset="0"/>
              <a:buChar char="•"/>
            </a:pPr>
            <a:r>
              <a:rPr lang="en-US" sz="2600" dirty="0"/>
              <a:t>0.4% leaves showed signs of decay</a:t>
            </a:r>
          </a:p>
          <a:p>
            <a:pPr marL="0" indent="0">
              <a:buNone/>
            </a:pPr>
            <a:r>
              <a:rPr lang="en-US" sz="2600" b="1" dirty="0"/>
              <a:t>Romaine (upside down)</a:t>
            </a:r>
          </a:p>
          <a:p>
            <a:pPr marL="342900" indent="-342900">
              <a:buFont typeface="Arial" panose="020B0604020202020204" pitchFamily="34" charset="0"/>
              <a:buChar char="•"/>
            </a:pPr>
            <a:r>
              <a:rPr lang="en-US" sz="2600" dirty="0"/>
              <a:t>Severe condensation all sides of the tray</a:t>
            </a:r>
          </a:p>
          <a:p>
            <a:pPr marL="342900" indent="-342900">
              <a:buFont typeface="Arial" panose="020B0604020202020204" pitchFamily="34" charset="0"/>
              <a:buChar char="•"/>
            </a:pPr>
            <a:r>
              <a:rPr lang="en-US" sz="2600" dirty="0"/>
              <a:t>Leaves touching lidding film were wet</a:t>
            </a:r>
          </a:p>
          <a:p>
            <a:pPr marL="342900" indent="-342900">
              <a:buFont typeface="Arial" panose="020B0604020202020204" pitchFamily="34" charset="0"/>
              <a:buChar char="•"/>
            </a:pPr>
            <a:r>
              <a:rPr lang="en-US" sz="2600" dirty="0"/>
              <a:t>Slight odor when opening lid,  but it dissipated </a:t>
            </a:r>
          </a:p>
          <a:p>
            <a:pPr marL="342900" indent="-342900">
              <a:buFont typeface="Arial" panose="020B0604020202020204" pitchFamily="34" charset="0"/>
              <a:buChar char="•"/>
            </a:pPr>
            <a:r>
              <a:rPr lang="en-US" sz="2600" dirty="0"/>
              <a:t>Appearance was fresh</a:t>
            </a:r>
          </a:p>
          <a:p>
            <a:pPr marL="342900" indent="-342900"/>
            <a:r>
              <a:rPr lang="en-US" sz="2600" dirty="0"/>
              <a:t>Taste was bitter</a:t>
            </a:r>
          </a:p>
          <a:p>
            <a:pPr marL="342900" indent="-342900"/>
            <a:r>
              <a:rPr lang="en-US" sz="2600" dirty="0"/>
              <a:t>Browning on cut ends</a:t>
            </a:r>
          </a:p>
          <a:p>
            <a:pPr marL="342900" indent="-342900"/>
            <a:r>
              <a:rPr lang="en-US" sz="2600" dirty="0"/>
              <a:t>1.6% leaves had decay</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20825" y="6397030"/>
            <a:ext cx="1198149" cy="276999"/>
          </a:xfrm>
          <a:prstGeom prst="rect">
            <a:avLst/>
          </a:prstGeom>
          <a:noFill/>
        </p:spPr>
        <p:txBody>
          <a:bodyPr wrap="none" rtlCol="0">
            <a:spAutoFit/>
          </a:bodyPr>
          <a:lstStyle/>
          <a:p>
            <a:r>
              <a:rPr lang="en-US" sz="1200" dirty="0"/>
              <a:t>Day 14 Romaine</a:t>
            </a:r>
          </a:p>
        </p:txBody>
      </p:sp>
      <p:sp>
        <p:nvSpPr>
          <p:cNvPr id="12" name="TextBox 11">
            <a:extLst>
              <a:ext uri="{FF2B5EF4-FFF2-40B4-BE49-F238E27FC236}">
                <a16:creationId xmlns:a16="http://schemas.microsoft.com/office/drawing/2014/main" id="{1B4EA601-3385-0AFE-44A9-B5074A80367E}"/>
              </a:ext>
            </a:extLst>
          </p:cNvPr>
          <p:cNvSpPr txBox="1"/>
          <p:nvPr/>
        </p:nvSpPr>
        <p:spPr>
          <a:xfrm>
            <a:off x="9157112" y="3000999"/>
            <a:ext cx="925574" cy="276999"/>
          </a:xfrm>
          <a:prstGeom prst="rect">
            <a:avLst/>
          </a:prstGeom>
          <a:noFill/>
        </p:spPr>
        <p:txBody>
          <a:bodyPr wrap="none" rtlCol="0">
            <a:spAutoFit/>
          </a:bodyPr>
          <a:lstStyle/>
          <a:p>
            <a:r>
              <a:rPr lang="en-US" sz="1200" dirty="0"/>
              <a:t>Day 14 Bibb</a:t>
            </a:r>
          </a:p>
        </p:txBody>
      </p:sp>
      <p:pic>
        <p:nvPicPr>
          <p:cNvPr id="6" name="Picture 5" descr="A picture containing lettuce, indoor, vegetable&#10;&#10;Description automatically generated">
            <a:extLst>
              <a:ext uri="{FF2B5EF4-FFF2-40B4-BE49-F238E27FC236}">
                <a16:creationId xmlns:a16="http://schemas.microsoft.com/office/drawing/2014/main" id="{FCD43299-D362-54E4-C2BD-DDCECDA1AFA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1000" contrast="6000"/>
                    </a14:imgEffect>
                  </a14:imgLayer>
                </a14:imgProps>
              </a:ext>
              <a:ext uri="{28A0092B-C50C-407E-A947-70E740481C1C}">
                <a14:useLocalDpi xmlns:a14="http://schemas.microsoft.com/office/drawing/2010/main"/>
              </a:ext>
            </a:extLst>
          </a:blip>
          <a:srcRect/>
          <a:stretch/>
        </p:blipFill>
        <p:spPr>
          <a:xfrm>
            <a:off x="7715250" y="31722"/>
            <a:ext cx="3730752" cy="2879584"/>
          </a:xfrm>
          <a:prstGeom prst="rect">
            <a:avLst/>
          </a:prstGeom>
          <a:ln>
            <a:solidFill>
              <a:schemeClr val="bg2"/>
            </a:solidFill>
          </a:ln>
        </p:spPr>
      </p:pic>
      <p:pic>
        <p:nvPicPr>
          <p:cNvPr id="9" name="Picture 8" descr="A picture containing indoor, lettuce, vegetable&#10;&#10;Description automatically generated">
            <a:extLst>
              <a:ext uri="{FF2B5EF4-FFF2-40B4-BE49-F238E27FC236}">
                <a16:creationId xmlns:a16="http://schemas.microsoft.com/office/drawing/2014/main" id="{8A6E4F2B-EE3E-0C9F-6A1C-08CDE42ED912}"/>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 contrast="3000"/>
                    </a14:imgEffect>
                  </a14:imgLayer>
                </a14:imgProps>
              </a:ext>
              <a:ext uri="{28A0092B-C50C-407E-A947-70E740481C1C}">
                <a14:useLocalDpi xmlns:a14="http://schemas.microsoft.com/office/drawing/2010/main"/>
              </a:ext>
            </a:extLst>
          </a:blip>
          <a:srcRect/>
          <a:stretch/>
        </p:blipFill>
        <p:spPr>
          <a:xfrm>
            <a:off x="7754523" y="3387906"/>
            <a:ext cx="3730752" cy="2861204"/>
          </a:xfrm>
          <a:prstGeom prst="rect">
            <a:avLst/>
          </a:prstGeom>
        </p:spPr>
      </p:pic>
    </p:spTree>
    <p:extLst>
      <p:ext uri="{BB962C8B-B14F-4D97-AF65-F5344CB8AC3E}">
        <p14:creationId xmlns:p14="http://schemas.microsoft.com/office/powerpoint/2010/main" val="421841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14</a:t>
            </a:r>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863733" y="6266657"/>
            <a:ext cx="1249381" cy="276999"/>
          </a:xfrm>
          <a:prstGeom prst="rect">
            <a:avLst/>
          </a:prstGeom>
          <a:noFill/>
        </p:spPr>
        <p:txBody>
          <a:bodyPr wrap="none" rtlCol="0">
            <a:spAutoFit/>
          </a:bodyPr>
          <a:lstStyle/>
          <a:p>
            <a:r>
              <a:rPr lang="en-US" sz="1200" dirty="0"/>
              <a:t>Day 14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fontScale="62500" lnSpcReduction="20000"/>
          </a:bodyPr>
          <a:lstStyle/>
          <a:p>
            <a:pPr marL="0" indent="0">
              <a:buNone/>
            </a:pPr>
            <a:r>
              <a:rPr lang="en-US" sz="2600" b="1" dirty="0"/>
              <a:t>Green Leaf (right side up)</a:t>
            </a:r>
          </a:p>
          <a:p>
            <a:r>
              <a:rPr lang="en-US" sz="2600" dirty="0"/>
              <a:t> Slight to moderate condensation on tray bottom</a:t>
            </a:r>
          </a:p>
          <a:p>
            <a:r>
              <a:rPr lang="en-US" sz="2600" dirty="0"/>
              <a:t>Off odor</a:t>
            </a:r>
          </a:p>
          <a:p>
            <a:r>
              <a:rPr lang="en-US" sz="2600" dirty="0"/>
              <a:t>Very bitter taste</a:t>
            </a:r>
          </a:p>
          <a:p>
            <a:r>
              <a:rPr lang="en-US" sz="2600" dirty="0"/>
              <a:t>Browning on cut ends</a:t>
            </a:r>
          </a:p>
          <a:p>
            <a:r>
              <a:rPr lang="en-US" sz="2600" dirty="0"/>
              <a:t>8.8% leaves had decay</a:t>
            </a:r>
          </a:p>
          <a:p>
            <a:r>
              <a:rPr lang="en-US" sz="2600" dirty="0"/>
              <a:t>5.3% leaves were yellowing</a:t>
            </a:r>
          </a:p>
          <a:p>
            <a:r>
              <a:rPr lang="en-US" sz="2600" dirty="0"/>
              <a:t>End of shelf life</a:t>
            </a:r>
          </a:p>
          <a:p>
            <a:pPr marL="0" indent="0">
              <a:buNone/>
            </a:pPr>
            <a:r>
              <a:rPr lang="en-US" sz="2600" b="1" dirty="0"/>
              <a:t>Salad Mix (right side up)</a:t>
            </a:r>
          </a:p>
          <a:p>
            <a:r>
              <a:rPr lang="en-US" sz="2600" dirty="0"/>
              <a:t>Moderate condensation on lidding film</a:t>
            </a:r>
          </a:p>
          <a:p>
            <a:r>
              <a:rPr lang="en-US" sz="2600" dirty="0"/>
              <a:t>Odor when opening lid,  but it dissipated </a:t>
            </a:r>
          </a:p>
          <a:p>
            <a:r>
              <a:rPr lang="en-US" sz="2600" dirty="0"/>
              <a:t>Leaves were wet</a:t>
            </a:r>
          </a:p>
          <a:p>
            <a:r>
              <a:rPr lang="en-US" sz="2600" dirty="0"/>
              <a:t>Taste was good, mild</a:t>
            </a:r>
          </a:p>
          <a:p>
            <a:r>
              <a:rPr lang="en-US" sz="2600" dirty="0"/>
              <a:t>10.1% leaves had browning/decay</a:t>
            </a:r>
          </a:p>
          <a:p>
            <a:endParaRPr lang="en-US" dirty="0"/>
          </a:p>
          <a:p>
            <a:endParaRPr lang="en-US" dirty="0"/>
          </a:p>
        </p:txBody>
      </p:sp>
      <p:sp>
        <p:nvSpPr>
          <p:cNvPr id="16" name="TextBox 15">
            <a:extLst>
              <a:ext uri="{FF2B5EF4-FFF2-40B4-BE49-F238E27FC236}">
                <a16:creationId xmlns:a16="http://schemas.microsoft.com/office/drawing/2014/main" id="{54A58B3C-3F25-0D97-8624-2A93F98C65F8}"/>
              </a:ext>
            </a:extLst>
          </p:cNvPr>
          <p:cNvSpPr txBox="1"/>
          <p:nvPr/>
        </p:nvSpPr>
        <p:spPr>
          <a:xfrm>
            <a:off x="8862511" y="3007365"/>
            <a:ext cx="1324978" cy="276999"/>
          </a:xfrm>
          <a:prstGeom prst="rect">
            <a:avLst/>
          </a:prstGeom>
          <a:noFill/>
        </p:spPr>
        <p:txBody>
          <a:bodyPr wrap="none" rtlCol="0">
            <a:spAutoFit/>
          </a:bodyPr>
          <a:lstStyle/>
          <a:p>
            <a:r>
              <a:rPr lang="en-US" sz="1200" dirty="0"/>
              <a:t>Day 14 Green Leaf</a:t>
            </a:r>
          </a:p>
        </p:txBody>
      </p:sp>
      <p:pic>
        <p:nvPicPr>
          <p:cNvPr id="4" name="Picture 3" descr="A bunch of lettuce&#10;&#10;Description automatically generated with low confidence">
            <a:extLst>
              <a:ext uri="{FF2B5EF4-FFF2-40B4-BE49-F238E27FC236}">
                <a16:creationId xmlns:a16="http://schemas.microsoft.com/office/drawing/2014/main" id="{06B75B93-05E1-B62F-9644-1F5D61A95FC2}"/>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5000"/>
                    </a14:imgEffect>
                    <a14:imgEffect>
                      <a14:brightnessContrast contrast="4000"/>
                    </a14:imgEffect>
                  </a14:imgLayer>
                </a14:imgProps>
              </a:ext>
              <a:ext uri="{28A0092B-C50C-407E-A947-70E740481C1C}">
                <a14:useLocalDpi xmlns:a14="http://schemas.microsoft.com/office/drawing/2010/main"/>
              </a:ext>
            </a:extLst>
          </a:blip>
          <a:srcRect/>
          <a:stretch/>
        </p:blipFill>
        <p:spPr>
          <a:xfrm>
            <a:off x="7623048" y="206614"/>
            <a:ext cx="3730752" cy="2800751"/>
          </a:xfrm>
          <a:prstGeom prst="rect">
            <a:avLst/>
          </a:prstGeom>
          <a:ln>
            <a:solidFill>
              <a:schemeClr val="bg2"/>
            </a:solidFill>
          </a:ln>
        </p:spPr>
      </p:pic>
      <p:pic>
        <p:nvPicPr>
          <p:cNvPr id="15" name="Content Placeholder 14" descr="A picture containing indoor, vegetable&#10;&#10;Description automatically generated">
            <a:extLst>
              <a:ext uri="{FF2B5EF4-FFF2-40B4-BE49-F238E27FC236}">
                <a16:creationId xmlns:a16="http://schemas.microsoft.com/office/drawing/2014/main" id="{2F0F9380-EE73-61F6-C592-BB9AEE063274}"/>
              </a:ext>
            </a:extLst>
          </p:cNvPr>
          <p:cNvPicPr>
            <a:picLocks noGrp="1" noChangeAspect="1"/>
          </p:cNvPicPr>
          <p:nvPr>
            <p:ph sz="half" idx="2"/>
          </p:nvPr>
        </p:nvPicPr>
        <p:blipFill rotWithShape="1">
          <a:blip r:embed="rId4" cstate="screen">
            <a:extLst>
              <a:ext uri="{BEBA8EAE-BF5A-486C-A8C5-ECC9F3942E4B}">
                <a14:imgProps xmlns:a14="http://schemas.microsoft.com/office/drawing/2010/main">
                  <a14:imgLayer r:embed="rId5">
                    <a14:imgEffect>
                      <a14:brightnessContrast bright="-2000" contrast="5000"/>
                    </a14:imgEffect>
                  </a14:imgLayer>
                </a14:imgProps>
              </a:ext>
              <a:ext uri="{28A0092B-C50C-407E-A947-70E740481C1C}">
                <a14:useLocalDpi xmlns:a14="http://schemas.microsoft.com/office/drawing/2010/main"/>
              </a:ext>
            </a:extLst>
          </a:blip>
          <a:srcRect/>
          <a:stretch/>
        </p:blipFill>
        <p:spPr>
          <a:xfrm>
            <a:off x="7623048" y="3379821"/>
            <a:ext cx="3730752" cy="2886836"/>
          </a:xfrm>
          <a:ln>
            <a:solidFill>
              <a:schemeClr val="bg2"/>
            </a:solidFill>
          </a:ln>
        </p:spPr>
      </p:pic>
      <p:pic>
        <p:nvPicPr>
          <p:cNvPr id="17" name="Picture 16" descr="A bunch of lettuce">
            <a:extLst>
              <a:ext uri="{FF2B5EF4-FFF2-40B4-BE49-F238E27FC236}">
                <a16:creationId xmlns:a16="http://schemas.microsoft.com/office/drawing/2014/main" id="{C88A51E5-F9FB-6405-42DE-F540CCB28FD8}"/>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
                    </a14:imgEffect>
                    <a14:imgEffect>
                      <a14:brightnessContrast contrast="4000"/>
                    </a14:imgEffect>
                  </a14:imgLayer>
                </a14:imgProps>
              </a:ext>
              <a:ext uri="{28A0092B-C50C-407E-A947-70E740481C1C}">
                <a14:useLocalDpi xmlns:a14="http://schemas.microsoft.com/office/drawing/2010/main"/>
              </a:ext>
            </a:extLst>
          </a:blip>
          <a:srcRect/>
          <a:stretch/>
        </p:blipFill>
        <p:spPr>
          <a:xfrm>
            <a:off x="5451347" y="206615"/>
            <a:ext cx="1959103" cy="2026356"/>
          </a:xfrm>
          <a:prstGeom prst="flowChartConnector">
            <a:avLst/>
          </a:prstGeom>
          <a:ln w="28575">
            <a:solidFill>
              <a:schemeClr val="tx1"/>
            </a:solidFill>
          </a:ln>
        </p:spPr>
      </p:pic>
      <p:cxnSp>
        <p:nvCxnSpPr>
          <p:cNvPr id="20" name="Straight Connector 19">
            <a:extLst>
              <a:ext uri="{FF2B5EF4-FFF2-40B4-BE49-F238E27FC236}">
                <a16:creationId xmlns:a16="http://schemas.microsoft.com/office/drawing/2014/main" id="{F60F126A-44E1-908F-C6E5-59DFE0EEFEE9}"/>
              </a:ext>
            </a:extLst>
          </p:cNvPr>
          <p:cNvCxnSpPr>
            <a:stCxn id="17" idx="6"/>
          </p:cNvCxnSpPr>
          <p:nvPr/>
        </p:nvCxnSpPr>
        <p:spPr>
          <a:xfrm>
            <a:off x="7410450" y="1219793"/>
            <a:ext cx="2276475" cy="6480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824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20</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92500" lnSpcReduction="10000"/>
          </a:bodyPr>
          <a:lstStyle/>
          <a:p>
            <a:pPr marL="0" indent="0">
              <a:buNone/>
            </a:pPr>
            <a:r>
              <a:rPr lang="en-US" sz="2600" b="1" dirty="0"/>
              <a:t>Bibb  </a:t>
            </a:r>
          </a:p>
          <a:p>
            <a:pPr marL="342900" indent="-342900">
              <a:buFont typeface="Arial" panose="020B0604020202020204" pitchFamily="34" charset="0"/>
              <a:buChar char="•"/>
            </a:pPr>
            <a:r>
              <a:rPr lang="en-US" sz="2600" dirty="0"/>
              <a:t>No condensation on package</a:t>
            </a:r>
          </a:p>
          <a:p>
            <a:pPr marL="342900" indent="-342900">
              <a:buFont typeface="Arial" panose="020B0604020202020204" pitchFamily="34" charset="0"/>
              <a:buChar char="•"/>
            </a:pPr>
            <a:r>
              <a:rPr lang="en-US" sz="2600" dirty="0"/>
              <a:t>Appearance was fresh</a:t>
            </a:r>
          </a:p>
          <a:p>
            <a:pPr marL="342900" indent="-342900">
              <a:buFont typeface="Arial" panose="020B0604020202020204" pitchFamily="34" charset="0"/>
              <a:buChar char="•"/>
            </a:pPr>
            <a:r>
              <a:rPr lang="en-US" sz="2600" dirty="0"/>
              <a:t>Taste was good but bitter</a:t>
            </a:r>
          </a:p>
          <a:p>
            <a:pPr marL="342900" indent="-342900">
              <a:buFont typeface="Arial" panose="020B0604020202020204" pitchFamily="34" charset="0"/>
              <a:buChar char="•"/>
            </a:pPr>
            <a:r>
              <a:rPr lang="en-US" sz="2600" dirty="0"/>
              <a:t>1.3% leaves had decay (mostly smaller leaves)</a:t>
            </a:r>
          </a:p>
          <a:p>
            <a:pPr marL="0" indent="0">
              <a:buNone/>
            </a:pPr>
            <a:r>
              <a:rPr lang="en-US" sz="2600" b="1" dirty="0"/>
              <a:t>Romaine </a:t>
            </a:r>
          </a:p>
          <a:p>
            <a:pPr marL="342900" indent="-342900">
              <a:buFont typeface="Arial" panose="020B0604020202020204" pitchFamily="34" charset="0"/>
              <a:buChar char="•"/>
            </a:pPr>
            <a:r>
              <a:rPr lang="en-US" sz="2600" dirty="0"/>
              <a:t>Tasted good,  but bitter</a:t>
            </a:r>
          </a:p>
          <a:p>
            <a:pPr marL="342900" indent="-342900">
              <a:buFont typeface="Arial" panose="020B0604020202020204" pitchFamily="34" charset="0"/>
              <a:buChar char="•"/>
            </a:pPr>
            <a:r>
              <a:rPr lang="en-US" sz="2600" dirty="0"/>
              <a:t>Leaves were wet</a:t>
            </a:r>
          </a:p>
          <a:p>
            <a:pPr marL="342900" indent="-342900">
              <a:buFont typeface="Arial" panose="020B0604020202020204" pitchFamily="34" charset="0"/>
              <a:buChar char="•"/>
            </a:pPr>
            <a:r>
              <a:rPr lang="en-US" sz="2600" dirty="0"/>
              <a:t>Cut ends were brown, otherwise looked fresh</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20825" y="6397030"/>
            <a:ext cx="1198149" cy="276999"/>
          </a:xfrm>
          <a:prstGeom prst="rect">
            <a:avLst/>
          </a:prstGeom>
          <a:noFill/>
        </p:spPr>
        <p:txBody>
          <a:bodyPr wrap="none" rtlCol="0">
            <a:spAutoFit/>
          </a:bodyPr>
          <a:lstStyle/>
          <a:p>
            <a:r>
              <a:rPr lang="en-US" sz="1200" dirty="0"/>
              <a:t>Day 14 Romaine</a:t>
            </a:r>
          </a:p>
        </p:txBody>
      </p:sp>
      <p:sp>
        <p:nvSpPr>
          <p:cNvPr id="12" name="TextBox 11">
            <a:extLst>
              <a:ext uri="{FF2B5EF4-FFF2-40B4-BE49-F238E27FC236}">
                <a16:creationId xmlns:a16="http://schemas.microsoft.com/office/drawing/2014/main" id="{1B4EA601-3385-0AFE-44A9-B5074A80367E}"/>
              </a:ext>
            </a:extLst>
          </p:cNvPr>
          <p:cNvSpPr txBox="1"/>
          <p:nvPr/>
        </p:nvSpPr>
        <p:spPr>
          <a:xfrm>
            <a:off x="9157112" y="3000999"/>
            <a:ext cx="925574" cy="276999"/>
          </a:xfrm>
          <a:prstGeom prst="rect">
            <a:avLst/>
          </a:prstGeom>
          <a:noFill/>
        </p:spPr>
        <p:txBody>
          <a:bodyPr wrap="none" rtlCol="0">
            <a:spAutoFit/>
          </a:bodyPr>
          <a:lstStyle/>
          <a:p>
            <a:r>
              <a:rPr lang="en-US" sz="1200" dirty="0"/>
              <a:t>Day 20 Bibb</a:t>
            </a:r>
          </a:p>
        </p:txBody>
      </p:sp>
      <p:pic>
        <p:nvPicPr>
          <p:cNvPr id="9" name="Picture 8" descr="A picture containing indoor, lettuce, vegetable&#10;&#10;Description automatically generated">
            <a:extLst>
              <a:ext uri="{FF2B5EF4-FFF2-40B4-BE49-F238E27FC236}">
                <a16:creationId xmlns:a16="http://schemas.microsoft.com/office/drawing/2014/main" id="{8A6E4F2B-EE3E-0C9F-6A1C-08CDE42ED912}"/>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 contrast="3000"/>
                    </a14:imgEffect>
                  </a14:imgLayer>
                </a14:imgProps>
              </a:ext>
              <a:ext uri="{28A0092B-C50C-407E-A947-70E740481C1C}">
                <a14:useLocalDpi xmlns:a14="http://schemas.microsoft.com/office/drawing/2010/main"/>
              </a:ext>
            </a:extLst>
          </a:blip>
          <a:srcRect/>
          <a:stretch/>
        </p:blipFill>
        <p:spPr>
          <a:xfrm>
            <a:off x="7754523" y="3387906"/>
            <a:ext cx="3730752" cy="2861204"/>
          </a:xfrm>
          <a:prstGeom prst="rect">
            <a:avLst/>
          </a:prstGeom>
        </p:spPr>
      </p:pic>
      <p:pic>
        <p:nvPicPr>
          <p:cNvPr id="7" name="Picture 6" descr="A picture containing indoor, lettuce, vegetable, meal&#10;&#10;Description automatically generated">
            <a:extLst>
              <a:ext uri="{FF2B5EF4-FFF2-40B4-BE49-F238E27FC236}">
                <a16:creationId xmlns:a16="http://schemas.microsoft.com/office/drawing/2014/main" id="{C6FA4AA9-6FC2-289A-8DD1-B5748AD9E4EC}"/>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5000"/>
                    </a14:imgEffect>
                  </a14:imgLayer>
                </a14:imgProps>
              </a:ext>
              <a:ext uri="{28A0092B-C50C-407E-A947-70E740481C1C}">
                <a14:useLocalDpi xmlns:a14="http://schemas.microsoft.com/office/drawing/2010/main"/>
              </a:ext>
            </a:extLst>
          </a:blip>
          <a:srcRect/>
          <a:stretch/>
        </p:blipFill>
        <p:spPr>
          <a:xfrm>
            <a:off x="7754523" y="36337"/>
            <a:ext cx="3730752" cy="2964662"/>
          </a:xfrm>
          <a:prstGeom prst="rect">
            <a:avLst/>
          </a:prstGeom>
          <a:ln>
            <a:solidFill>
              <a:schemeClr val="bg2"/>
            </a:solidFill>
          </a:ln>
        </p:spPr>
      </p:pic>
    </p:spTree>
    <p:extLst>
      <p:ext uri="{BB962C8B-B14F-4D97-AF65-F5344CB8AC3E}">
        <p14:creationId xmlns:p14="http://schemas.microsoft.com/office/powerpoint/2010/main" val="159841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20</a:t>
            </a:r>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863734" y="6626531"/>
            <a:ext cx="1249380" cy="276999"/>
          </a:xfrm>
          <a:prstGeom prst="rect">
            <a:avLst/>
          </a:prstGeom>
          <a:noFill/>
        </p:spPr>
        <p:txBody>
          <a:bodyPr wrap="none" rtlCol="0">
            <a:spAutoFit/>
          </a:bodyPr>
          <a:lstStyle/>
          <a:p>
            <a:pPr algn="ctr"/>
            <a:r>
              <a:rPr lang="en-US" sz="1200" dirty="0"/>
              <a:t>Day 20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fontScale="92500" lnSpcReduction="20000"/>
          </a:bodyPr>
          <a:lstStyle/>
          <a:p>
            <a:pPr marL="0" indent="0">
              <a:buNone/>
            </a:pPr>
            <a:r>
              <a:rPr lang="en-US" sz="2600" b="1" dirty="0"/>
              <a:t>Green Leaf  </a:t>
            </a:r>
          </a:p>
          <a:p>
            <a:r>
              <a:rPr lang="en-US" sz="2600" dirty="0"/>
              <a:t> Appearance and odor were past the point of acceptability</a:t>
            </a:r>
          </a:p>
          <a:p>
            <a:r>
              <a:rPr lang="en-US" sz="2600" dirty="0"/>
              <a:t>Taste was ok, but bitter</a:t>
            </a:r>
          </a:p>
          <a:p>
            <a:r>
              <a:rPr lang="en-US" sz="2600" dirty="0"/>
              <a:t>8.2% leaves had decay</a:t>
            </a:r>
          </a:p>
          <a:p>
            <a:pPr marL="0" indent="0">
              <a:buNone/>
            </a:pPr>
            <a:r>
              <a:rPr lang="en-US" sz="2600" b="1" dirty="0"/>
              <a:t>Salad Mix  </a:t>
            </a:r>
          </a:p>
          <a:p>
            <a:r>
              <a:rPr lang="en-US" sz="2600" dirty="0"/>
              <a:t>Odor upon opening</a:t>
            </a:r>
          </a:p>
          <a:p>
            <a:r>
              <a:rPr lang="en-US" sz="2600" dirty="0"/>
              <a:t>Leaves were wet</a:t>
            </a:r>
          </a:p>
          <a:p>
            <a:r>
              <a:rPr lang="en-US" sz="2600" dirty="0"/>
              <a:t>Taste was good, mild</a:t>
            </a:r>
          </a:p>
          <a:p>
            <a:r>
              <a:rPr lang="en-US" sz="2600" dirty="0"/>
              <a:t>Cut ends were pink/brown</a:t>
            </a:r>
          </a:p>
          <a:p>
            <a:r>
              <a:rPr lang="en-US" sz="2600" dirty="0"/>
              <a:t>3.9% leaves had decay</a:t>
            </a:r>
          </a:p>
          <a:p>
            <a:endParaRPr lang="en-US" dirty="0"/>
          </a:p>
          <a:p>
            <a:endParaRPr lang="en-US" dirty="0"/>
          </a:p>
        </p:txBody>
      </p:sp>
      <p:sp>
        <p:nvSpPr>
          <p:cNvPr id="16" name="TextBox 15">
            <a:extLst>
              <a:ext uri="{FF2B5EF4-FFF2-40B4-BE49-F238E27FC236}">
                <a16:creationId xmlns:a16="http://schemas.microsoft.com/office/drawing/2014/main" id="{54A58B3C-3F25-0D97-8624-2A93F98C65F8}"/>
              </a:ext>
            </a:extLst>
          </p:cNvPr>
          <p:cNvSpPr txBox="1"/>
          <p:nvPr/>
        </p:nvSpPr>
        <p:spPr>
          <a:xfrm>
            <a:off x="8825935" y="3048427"/>
            <a:ext cx="1324978" cy="276999"/>
          </a:xfrm>
          <a:prstGeom prst="rect">
            <a:avLst/>
          </a:prstGeom>
          <a:noFill/>
        </p:spPr>
        <p:txBody>
          <a:bodyPr wrap="none" rtlCol="0">
            <a:spAutoFit/>
          </a:bodyPr>
          <a:lstStyle/>
          <a:p>
            <a:pPr algn="ctr"/>
            <a:r>
              <a:rPr lang="en-US" sz="1200" dirty="0"/>
              <a:t>Day 20 Green Leaf</a:t>
            </a:r>
          </a:p>
        </p:txBody>
      </p:sp>
      <p:pic>
        <p:nvPicPr>
          <p:cNvPr id="8" name="Content Placeholder 7" descr="A picture containing indoor, vegetable&#10;&#10;Description automatically generated">
            <a:extLst>
              <a:ext uri="{FF2B5EF4-FFF2-40B4-BE49-F238E27FC236}">
                <a16:creationId xmlns:a16="http://schemas.microsoft.com/office/drawing/2014/main" id="{AD0FD3A8-C9A5-1DE8-4E5E-FAA264B56307}"/>
              </a:ext>
            </a:extLst>
          </p:cNvPr>
          <p:cNvPicPr>
            <a:picLocks noGrp="1" noChangeAspect="1"/>
          </p:cNvPicPr>
          <p:nvPr>
            <p:ph sz="half" idx="2"/>
          </p:nvPr>
        </p:nvPicPr>
        <p:blipFill rotWithShape="1">
          <a:blip r:embed="rId2" cstate="screen">
            <a:extLst>
              <a:ext uri="{BEBA8EAE-BF5A-486C-A8C5-ECC9F3942E4B}">
                <a14:imgProps xmlns:a14="http://schemas.microsoft.com/office/drawing/2010/main">
                  <a14:imgLayer r:embed="rId3">
                    <a14:imgEffect>
                      <a14:brightnessContrast contrast="2000"/>
                    </a14:imgEffect>
                  </a14:imgLayer>
                </a14:imgProps>
              </a:ext>
              <a:ext uri="{28A0092B-C50C-407E-A947-70E740481C1C}">
                <a14:useLocalDpi xmlns:a14="http://schemas.microsoft.com/office/drawing/2010/main"/>
              </a:ext>
            </a:extLst>
          </a:blip>
          <a:srcRect/>
          <a:stretch/>
        </p:blipFill>
        <p:spPr>
          <a:xfrm>
            <a:off x="7659624" y="3303693"/>
            <a:ext cx="3657600" cy="3322838"/>
          </a:xfrm>
          <a:ln>
            <a:solidFill>
              <a:schemeClr val="bg2"/>
            </a:solidFill>
          </a:ln>
        </p:spPr>
      </p:pic>
      <p:pic>
        <p:nvPicPr>
          <p:cNvPr id="11" name="Picture 10" descr="A bunch of lettuce&#10;&#10;Description automatically generated with low confidence">
            <a:extLst>
              <a:ext uri="{FF2B5EF4-FFF2-40B4-BE49-F238E27FC236}">
                <a16:creationId xmlns:a16="http://schemas.microsoft.com/office/drawing/2014/main" id="{B70DCE6F-6C15-9FF4-FFD5-F338B494FDD9}"/>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7000"/>
                    </a14:imgEffect>
                    <a14:imgEffect>
                      <a14:brightnessContrast bright="2000" contrast="8000"/>
                    </a14:imgEffect>
                  </a14:imgLayer>
                </a14:imgProps>
              </a:ext>
              <a:ext uri="{28A0092B-C50C-407E-A947-70E740481C1C}">
                <a14:useLocalDpi xmlns:a14="http://schemas.microsoft.com/office/drawing/2010/main"/>
              </a:ext>
            </a:extLst>
          </a:blip>
          <a:srcRect/>
          <a:stretch/>
        </p:blipFill>
        <p:spPr>
          <a:xfrm flipH="1" flipV="1">
            <a:off x="7659624" y="23499"/>
            <a:ext cx="3657600" cy="3058427"/>
          </a:xfrm>
          <a:prstGeom prst="rect">
            <a:avLst/>
          </a:prstGeom>
          <a:ln>
            <a:solidFill>
              <a:schemeClr val="bg2"/>
            </a:solidFill>
          </a:ln>
        </p:spPr>
      </p:pic>
      <p:pic>
        <p:nvPicPr>
          <p:cNvPr id="12" name="Picture 11" descr="A bunch of lettuce&#10;&#10;Description automatically generated with low confidence">
            <a:extLst>
              <a:ext uri="{FF2B5EF4-FFF2-40B4-BE49-F238E27FC236}">
                <a16:creationId xmlns:a16="http://schemas.microsoft.com/office/drawing/2014/main" id="{BC9F3B89-4EDA-AD13-A126-B1D0227D931B}"/>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
                    </a14:imgEffect>
                    <a14:imgEffect>
                      <a14:brightnessContrast contrast="6000"/>
                    </a14:imgEffect>
                  </a14:imgLayer>
                </a14:imgProps>
              </a:ext>
              <a:ext uri="{28A0092B-C50C-407E-A947-70E740481C1C}">
                <a14:useLocalDpi xmlns:a14="http://schemas.microsoft.com/office/drawing/2010/main"/>
              </a:ext>
            </a:extLst>
          </a:blip>
          <a:srcRect/>
          <a:stretch/>
        </p:blipFill>
        <p:spPr>
          <a:xfrm flipH="1" flipV="1">
            <a:off x="5195233" y="63218"/>
            <a:ext cx="2227634" cy="2063206"/>
          </a:xfrm>
          <a:prstGeom prst="flowChartConnector">
            <a:avLst/>
          </a:prstGeom>
          <a:ln w="28575">
            <a:solidFill>
              <a:schemeClr val="tx1"/>
            </a:solidFill>
          </a:ln>
        </p:spPr>
      </p:pic>
      <p:cxnSp>
        <p:nvCxnSpPr>
          <p:cNvPr id="18" name="Straight Connector 17">
            <a:extLst>
              <a:ext uri="{FF2B5EF4-FFF2-40B4-BE49-F238E27FC236}">
                <a16:creationId xmlns:a16="http://schemas.microsoft.com/office/drawing/2014/main" id="{05F6CCC1-268A-1CD3-9C1C-4CD3B449CD0A}"/>
              </a:ext>
            </a:extLst>
          </p:cNvPr>
          <p:cNvCxnSpPr>
            <a:stCxn id="12" idx="2"/>
          </p:cNvCxnSpPr>
          <p:nvPr/>
        </p:nvCxnSpPr>
        <p:spPr>
          <a:xfrm>
            <a:off x="7422867" y="1094821"/>
            <a:ext cx="816461" cy="440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87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EB7B-188E-4D8E-88D6-18E6429F032B}"/>
              </a:ext>
            </a:extLst>
          </p:cNvPr>
          <p:cNvSpPr>
            <a:spLocks noGrp="1"/>
          </p:cNvSpPr>
          <p:nvPr>
            <p:ph type="title"/>
          </p:nvPr>
        </p:nvSpPr>
        <p:spPr/>
        <p:txBody>
          <a:bodyPr/>
          <a:lstStyle/>
          <a:p>
            <a:r>
              <a:rPr lang="en-US" dirty="0"/>
              <a:t> Materials and Methods</a:t>
            </a:r>
          </a:p>
        </p:txBody>
      </p:sp>
      <p:sp>
        <p:nvSpPr>
          <p:cNvPr id="3" name="Content Placeholder 2">
            <a:extLst>
              <a:ext uri="{FF2B5EF4-FFF2-40B4-BE49-F238E27FC236}">
                <a16:creationId xmlns:a16="http://schemas.microsoft.com/office/drawing/2014/main" id="{53FABBB7-543F-4A5A-ADBA-51BC4DB2A791}"/>
              </a:ext>
            </a:extLst>
          </p:cNvPr>
          <p:cNvSpPr>
            <a:spLocks noGrp="1"/>
          </p:cNvSpPr>
          <p:nvPr>
            <p:ph idx="1"/>
          </p:nvPr>
        </p:nvSpPr>
        <p:spPr/>
        <p:txBody>
          <a:bodyPr>
            <a:normAutofit lnSpcReduction="10000"/>
          </a:bodyPr>
          <a:lstStyle/>
          <a:p>
            <a:pPr lvl="0"/>
            <a:r>
              <a:rPr lang="en-US" dirty="0"/>
              <a:t>Windham Packaging provided samples of peel/reseal lidding film with high perforation pattern to offset high moisture content within the packages.</a:t>
            </a:r>
          </a:p>
          <a:p>
            <a:pPr lvl="0"/>
            <a:r>
              <a:rPr lang="en-US" dirty="0"/>
              <a:t>Romaine, salad mix, green leaf, and bibb lettuce samples were packed at Springworks facility. </a:t>
            </a:r>
          </a:p>
          <a:p>
            <a:r>
              <a:rPr lang="en-US" dirty="0"/>
              <a:t>The harvested product was transported to Windham Packaging in cartons kept at room temperature. </a:t>
            </a:r>
          </a:p>
          <a:p>
            <a:pPr lvl="1"/>
            <a:r>
              <a:rPr lang="en-US" dirty="0"/>
              <a:t>In cartons packaged with green leaf and romaine, the bottom layer of trays were stored upside down.</a:t>
            </a:r>
          </a:p>
          <a:p>
            <a:pPr lvl="0"/>
            <a:r>
              <a:rPr lang="en-US" dirty="0"/>
              <a:t>Packages were left in their cartons and stored at 50°F for the remainder of the study. </a:t>
            </a:r>
          </a:p>
          <a:p>
            <a:pPr marL="0" lvl="0" indent="0">
              <a:buNone/>
            </a:pPr>
            <a:endParaRPr lang="en-US" dirty="0"/>
          </a:p>
        </p:txBody>
      </p:sp>
      <p:sp>
        <p:nvSpPr>
          <p:cNvPr id="4" name="Footer Placeholder 3">
            <a:extLst>
              <a:ext uri="{FF2B5EF4-FFF2-40B4-BE49-F238E27FC236}">
                <a16:creationId xmlns:a16="http://schemas.microsoft.com/office/drawing/2014/main" id="{4674B40F-9717-4445-8A0E-684E2A7E121F}"/>
              </a:ext>
            </a:extLst>
          </p:cNvPr>
          <p:cNvSpPr>
            <a:spLocks noGrp="1"/>
          </p:cNvSpPr>
          <p:nvPr>
            <p:ph type="ftr" sz="quarter" idx="11"/>
          </p:nvPr>
        </p:nvSpPr>
        <p:spPr/>
        <p:txBody>
          <a:bodyPr/>
          <a:lstStyle/>
          <a:p>
            <a:r>
              <a:rPr lang="en-US" sz="1000" i="1" dirty="0">
                <a:solidFill>
                  <a:schemeClr val="tx1">
                    <a:alpha val="80000"/>
                  </a:schemeClr>
                </a:solidFill>
                <a:latin typeface="Times New Roman" panose="02020603050405020304" pitchFamily="18" charset="0"/>
                <a:cs typeface="Times New Roman" panose="02020603050405020304" pitchFamily="18" charset="0"/>
              </a:rPr>
              <a:t>Proprietary Information of  Windham Packaging, LLC  </a:t>
            </a:r>
          </a:p>
        </p:txBody>
      </p:sp>
    </p:spTree>
    <p:extLst>
      <p:ext uri="{BB962C8B-B14F-4D97-AF65-F5344CB8AC3E}">
        <p14:creationId xmlns:p14="http://schemas.microsoft.com/office/powerpoint/2010/main" val="25720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701B-10B3-429D-8488-A3F483AB6555}"/>
              </a:ext>
            </a:extLst>
          </p:cNvPr>
          <p:cNvSpPr>
            <a:spLocks noGrp="1"/>
          </p:cNvSpPr>
          <p:nvPr>
            <p:ph type="title"/>
          </p:nvPr>
        </p:nvSpPr>
        <p:spPr/>
        <p:txBody>
          <a:bodyPr/>
          <a:lstStyle/>
          <a:p>
            <a:r>
              <a:rPr lang="en-US" dirty="0"/>
              <a:t>Procedures: Quality Testing</a:t>
            </a:r>
          </a:p>
        </p:txBody>
      </p:sp>
      <p:sp>
        <p:nvSpPr>
          <p:cNvPr id="3" name="Content Placeholder 2">
            <a:extLst>
              <a:ext uri="{FF2B5EF4-FFF2-40B4-BE49-F238E27FC236}">
                <a16:creationId xmlns:a16="http://schemas.microsoft.com/office/drawing/2014/main" id="{A8C97BBA-7E7F-4113-8104-AFCBF70B2FD3}"/>
              </a:ext>
            </a:extLst>
          </p:cNvPr>
          <p:cNvSpPr>
            <a:spLocks noGrp="1"/>
          </p:cNvSpPr>
          <p:nvPr>
            <p:ph idx="1"/>
          </p:nvPr>
        </p:nvSpPr>
        <p:spPr/>
        <p:txBody>
          <a:bodyPr>
            <a:normAutofit/>
          </a:bodyPr>
          <a:lstStyle/>
          <a:p>
            <a:r>
              <a:rPr lang="en-US" b="1" dirty="0"/>
              <a:t>Quality observations </a:t>
            </a:r>
            <a:r>
              <a:rPr lang="en-US" dirty="0"/>
              <a:t>such as decay, yellowing, mold/mildew, mechanical damage, stem color, browning, taste and off-odor were observed. Samples were tested on days 4, 6, 8, 12, 14, 16, and 20. </a:t>
            </a:r>
          </a:p>
          <a:p>
            <a:r>
              <a:rPr lang="en-US" b="1" dirty="0"/>
              <a:t>Headspace readings </a:t>
            </a:r>
            <a:r>
              <a:rPr lang="en-US" dirty="0"/>
              <a:t>inside packages were checked using a gas analyzer</a:t>
            </a:r>
          </a:p>
          <a:p>
            <a:r>
              <a:rPr lang="en-US" b="1" dirty="0"/>
              <a:t>Shelf life studies </a:t>
            </a:r>
            <a:r>
              <a:rPr lang="en-US" dirty="0"/>
              <a:t>were done on each sample during each test day. </a:t>
            </a:r>
          </a:p>
        </p:txBody>
      </p:sp>
      <p:sp>
        <p:nvSpPr>
          <p:cNvPr id="4" name="Footer Placeholder 3">
            <a:extLst>
              <a:ext uri="{FF2B5EF4-FFF2-40B4-BE49-F238E27FC236}">
                <a16:creationId xmlns:a16="http://schemas.microsoft.com/office/drawing/2014/main" id="{3314FC19-EC00-4892-B810-4CA9B5597C25}"/>
              </a:ext>
            </a:extLst>
          </p:cNvPr>
          <p:cNvSpPr>
            <a:spLocks noGrp="1"/>
          </p:cNvSpPr>
          <p:nvPr>
            <p:ph type="ftr" sz="quarter" idx="11"/>
          </p:nvPr>
        </p:nvSpPr>
        <p:spPr/>
        <p:txBody>
          <a:bodyPr/>
          <a:lstStyle/>
          <a:p>
            <a:r>
              <a:rPr lang="en-US" dirty="0"/>
              <a:t>Proprietary Information of  Windham Packaging, LLC  </a:t>
            </a:r>
          </a:p>
        </p:txBody>
      </p:sp>
    </p:spTree>
    <p:extLst>
      <p:ext uri="{BB962C8B-B14F-4D97-AF65-F5344CB8AC3E}">
        <p14:creationId xmlns:p14="http://schemas.microsoft.com/office/powerpoint/2010/main" val="92809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0B5B-ED37-4979-B5FD-FDB6287E7AFC}"/>
              </a:ext>
            </a:extLst>
          </p:cNvPr>
          <p:cNvSpPr>
            <a:spLocks noGrp="1"/>
          </p:cNvSpPr>
          <p:nvPr>
            <p:ph type="title"/>
          </p:nvPr>
        </p:nvSpPr>
        <p:spPr/>
        <p:txBody>
          <a:bodyPr anchor="t"/>
          <a:lstStyle/>
          <a:p>
            <a:r>
              <a:rPr lang="en-US" dirty="0"/>
              <a:t>Summary and Conclusions</a:t>
            </a:r>
          </a:p>
        </p:txBody>
      </p:sp>
      <p:sp>
        <p:nvSpPr>
          <p:cNvPr id="3" name="Content Placeholder 2">
            <a:extLst>
              <a:ext uri="{FF2B5EF4-FFF2-40B4-BE49-F238E27FC236}">
                <a16:creationId xmlns:a16="http://schemas.microsoft.com/office/drawing/2014/main" id="{F7B0A7EB-9D6A-47DC-B1C5-D723E51B18E6}"/>
              </a:ext>
            </a:extLst>
          </p:cNvPr>
          <p:cNvSpPr>
            <a:spLocks noGrp="1"/>
          </p:cNvSpPr>
          <p:nvPr>
            <p:ph idx="1"/>
          </p:nvPr>
        </p:nvSpPr>
        <p:spPr>
          <a:xfrm>
            <a:off x="838200" y="1194318"/>
            <a:ext cx="10922540" cy="5010539"/>
          </a:xfrm>
        </p:spPr>
        <p:txBody>
          <a:bodyPr>
            <a:normAutofit fontScale="92500" lnSpcReduction="10000"/>
          </a:bodyPr>
          <a:lstStyle/>
          <a:p>
            <a:r>
              <a:rPr lang="en-US" dirty="0"/>
              <a:t>The objective of the study was to test Windham Packaging resealable lidding films on Springworks products to determine if increased perforation patterns would help decrease condensation within the package. </a:t>
            </a:r>
          </a:p>
          <a:p>
            <a:r>
              <a:rPr lang="en-US" dirty="0"/>
              <a:t>Currently, all samples are being packaged at Springworks in a non-temperature-controlled area. If leafy greens are packaged warm and then cooled, they produce a significant amount of water vapor which then condenses into water when the temperature cools. The water collects on the package, reducing product visibility and causing issues with product wetness and decay.</a:t>
            </a:r>
          </a:p>
          <a:p>
            <a:r>
              <a:rPr lang="en-US" dirty="0"/>
              <a:t>By increasing the number of perforations, our goal was to allow some of the water vapor to escape the package and reduce condensation. This caused all samples to have ambient headspace levels (~20% O</a:t>
            </a:r>
            <a:r>
              <a:rPr lang="en-US" baseline="-25000" dirty="0"/>
              <a:t>2 </a:t>
            </a:r>
            <a:r>
              <a:rPr lang="en-US" dirty="0"/>
              <a:t>/ 0.3% CO</a:t>
            </a:r>
            <a:r>
              <a:rPr lang="en-US" baseline="-25000" dirty="0"/>
              <a:t>2</a:t>
            </a:r>
            <a:r>
              <a:rPr lang="en-US" dirty="0"/>
              <a:t>) throughout the study and therefore, the benefits of increased shelf life through modified atmosphere were lost.</a:t>
            </a:r>
          </a:p>
          <a:p>
            <a:endParaRPr lang="en-US" dirty="0"/>
          </a:p>
        </p:txBody>
      </p:sp>
      <p:sp>
        <p:nvSpPr>
          <p:cNvPr id="4" name="Footer Placeholder 3">
            <a:extLst>
              <a:ext uri="{FF2B5EF4-FFF2-40B4-BE49-F238E27FC236}">
                <a16:creationId xmlns:a16="http://schemas.microsoft.com/office/drawing/2014/main" id="{6D71B7AA-C5FA-4724-A5FB-5BD54019CDDE}"/>
              </a:ext>
            </a:extLst>
          </p:cNvPr>
          <p:cNvSpPr>
            <a:spLocks noGrp="1"/>
          </p:cNvSpPr>
          <p:nvPr>
            <p:ph type="ftr" sz="quarter" idx="11"/>
          </p:nvPr>
        </p:nvSpPr>
        <p:spPr/>
        <p:txBody>
          <a:bodyPr/>
          <a:lstStyle/>
          <a:p>
            <a:r>
              <a:rPr lang="en-US" dirty="0"/>
              <a:t>Proprietary Information of  Windham Packaging, LLC  </a:t>
            </a:r>
          </a:p>
        </p:txBody>
      </p:sp>
    </p:spTree>
    <p:extLst>
      <p:ext uri="{BB962C8B-B14F-4D97-AF65-F5344CB8AC3E}">
        <p14:creationId xmlns:p14="http://schemas.microsoft.com/office/powerpoint/2010/main" val="24321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0B5B-ED37-4979-B5FD-FDB6287E7AFC}"/>
              </a:ext>
            </a:extLst>
          </p:cNvPr>
          <p:cNvSpPr>
            <a:spLocks noGrp="1"/>
          </p:cNvSpPr>
          <p:nvPr>
            <p:ph type="title"/>
          </p:nvPr>
        </p:nvSpPr>
        <p:spPr/>
        <p:txBody>
          <a:bodyPr anchor="t"/>
          <a:lstStyle/>
          <a:p>
            <a:r>
              <a:rPr lang="en-US" dirty="0"/>
              <a:t>Summary and Conclusions</a:t>
            </a:r>
          </a:p>
        </p:txBody>
      </p:sp>
      <p:sp>
        <p:nvSpPr>
          <p:cNvPr id="3" name="Content Placeholder 2">
            <a:extLst>
              <a:ext uri="{FF2B5EF4-FFF2-40B4-BE49-F238E27FC236}">
                <a16:creationId xmlns:a16="http://schemas.microsoft.com/office/drawing/2014/main" id="{F7B0A7EB-9D6A-47DC-B1C5-D723E51B18E6}"/>
              </a:ext>
            </a:extLst>
          </p:cNvPr>
          <p:cNvSpPr>
            <a:spLocks noGrp="1"/>
          </p:cNvSpPr>
          <p:nvPr>
            <p:ph idx="1"/>
          </p:nvPr>
        </p:nvSpPr>
        <p:spPr>
          <a:xfrm>
            <a:off x="838199" y="1194318"/>
            <a:ext cx="11029545" cy="5010539"/>
          </a:xfrm>
        </p:spPr>
        <p:txBody>
          <a:bodyPr>
            <a:normAutofit fontScale="70000" lnSpcReduction="20000"/>
          </a:bodyPr>
          <a:lstStyle/>
          <a:p>
            <a:r>
              <a:rPr lang="en-US" dirty="0"/>
              <a:t>At the end of the study (20 days), Bibb lettuce had acceptable quality and had not yet reached the end of its shelf life. Bibb lettuce had minimal to no condensation throughout the study. It can handle reduced perforation patterns and would likely benefit from a modified atmosphere.  We suggest reducing the number of </a:t>
            </a:r>
            <a:r>
              <a:rPr lang="en-US" dirty="0" err="1"/>
              <a:t>microperforations</a:t>
            </a:r>
            <a:r>
              <a:rPr lang="en-US" dirty="0"/>
              <a:t> in the Bibb package.</a:t>
            </a:r>
          </a:p>
          <a:p>
            <a:r>
              <a:rPr lang="en-US" dirty="0"/>
              <a:t>Romaine samples had not reached the end of shelf life by day 20. Samples stored upside down had better visibility on the lidding film (less condensation on the lid), but condensation from the hydrophobic PET tray dropped down onto the product making the leaves wet. However, quality did not seem to be dramatically affected by this so packing the trays like you are currently doing (one face down and one face up), may not be as detrimental as we first thought.   Condensation was moderate to severe in all samples and we recommend keeping a high perforation pattern for the romaine.</a:t>
            </a:r>
          </a:p>
          <a:p>
            <a:r>
              <a:rPr lang="en-US" dirty="0"/>
              <a:t>Salad mix had a shelf life of 18 days. End of shelf life was due to oxidation (pinking/browning) of cut ends. This can be controlled with decreased O</a:t>
            </a:r>
            <a:r>
              <a:rPr lang="en-US" baseline="-25000" dirty="0"/>
              <a:t>2</a:t>
            </a:r>
            <a:r>
              <a:rPr lang="en-US" dirty="0"/>
              <a:t> levels within the package, or use of an ascorbic acid spray. However, condensation was still present and leaves were wet so we do not recommend reducing the number of perforations unless the leaves are cooled before packing and the packing operation is done at 40 F.</a:t>
            </a:r>
          </a:p>
          <a:p>
            <a:r>
              <a:rPr lang="en-US" dirty="0"/>
              <a:t>Green leaf lettuce had a shelf life of 13 days. End of shelf life was due to yellowing, decay, and off odor. We recommend keeping the perforation pattern high because condensation was significant throughout the study.  The pinking/browning of the cut ends can be reduced with an ascorbic acid spray which would help to maintain a better visual appearance throughout storage.  </a:t>
            </a:r>
          </a:p>
          <a:p>
            <a:pPr marL="0" indent="0">
              <a:buNone/>
            </a:pPr>
            <a:endParaRPr lang="en-US" dirty="0"/>
          </a:p>
        </p:txBody>
      </p:sp>
      <p:sp>
        <p:nvSpPr>
          <p:cNvPr id="4" name="Footer Placeholder 3">
            <a:extLst>
              <a:ext uri="{FF2B5EF4-FFF2-40B4-BE49-F238E27FC236}">
                <a16:creationId xmlns:a16="http://schemas.microsoft.com/office/drawing/2014/main" id="{6D71B7AA-C5FA-4724-A5FB-5BD54019CDDE}"/>
              </a:ext>
            </a:extLst>
          </p:cNvPr>
          <p:cNvSpPr>
            <a:spLocks noGrp="1"/>
          </p:cNvSpPr>
          <p:nvPr>
            <p:ph type="ftr" sz="quarter" idx="11"/>
          </p:nvPr>
        </p:nvSpPr>
        <p:spPr/>
        <p:txBody>
          <a:bodyPr/>
          <a:lstStyle/>
          <a:p>
            <a:r>
              <a:rPr lang="en-US" dirty="0"/>
              <a:t>Proprietary Information of  Windham Packaging, LLC  </a:t>
            </a:r>
          </a:p>
        </p:txBody>
      </p:sp>
    </p:spTree>
    <p:extLst>
      <p:ext uri="{BB962C8B-B14F-4D97-AF65-F5344CB8AC3E}">
        <p14:creationId xmlns:p14="http://schemas.microsoft.com/office/powerpoint/2010/main" val="381410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Discussion:  </a:t>
            </a:r>
          </a:p>
        </p:txBody>
      </p:sp>
      <p:sp>
        <p:nvSpPr>
          <p:cNvPr id="3" name="Content Placeholder 2"/>
          <p:cNvSpPr>
            <a:spLocks noGrp="1"/>
          </p:cNvSpPr>
          <p:nvPr>
            <p:ph idx="1"/>
          </p:nvPr>
        </p:nvSpPr>
        <p:spPr/>
        <p:txBody>
          <a:bodyPr/>
          <a:lstStyle/>
          <a:p>
            <a:r>
              <a:rPr lang="en-US" dirty="0"/>
              <a:t>Internal Temperature and Headspace Analyses</a:t>
            </a:r>
          </a:p>
          <a:p>
            <a:r>
              <a:rPr lang="en-US" dirty="0"/>
              <a:t>Visual Quality Throughout Shelf Life</a:t>
            </a:r>
          </a:p>
          <a:p>
            <a:pPr lvl="1"/>
            <a:r>
              <a:rPr lang="en-US" dirty="0"/>
              <a:t>Photos</a:t>
            </a:r>
          </a:p>
          <a:p>
            <a:pPr lvl="1"/>
            <a:r>
              <a:rPr lang="en-US" dirty="0"/>
              <a:t>Visual Comparisons and Presence of Defects among Samples</a:t>
            </a:r>
          </a:p>
          <a:p>
            <a:r>
              <a:rPr lang="en-US" dirty="0"/>
              <a:t>Shelf Life Studies</a:t>
            </a:r>
          </a:p>
          <a:p>
            <a:pPr lvl="1"/>
            <a:endParaRPr lang="en-US" dirty="0"/>
          </a:p>
        </p:txBody>
      </p:sp>
      <p:sp>
        <p:nvSpPr>
          <p:cNvPr id="4" name="Footer Placeholder 3"/>
          <p:cNvSpPr>
            <a:spLocks noGrp="1"/>
          </p:cNvSpPr>
          <p:nvPr>
            <p:ph type="ftr" sz="quarter" idx="11"/>
          </p:nvPr>
        </p:nvSpPr>
        <p:spPr/>
        <p:txBody>
          <a:bodyPr/>
          <a:lstStyle/>
          <a:p>
            <a:r>
              <a:rPr lang="en-US" dirty="0"/>
              <a:t>Proprietary Information of  Windham Packaging, LLC  </a:t>
            </a:r>
          </a:p>
        </p:txBody>
      </p:sp>
    </p:spTree>
    <p:extLst>
      <p:ext uri="{BB962C8B-B14F-4D97-AF65-F5344CB8AC3E}">
        <p14:creationId xmlns:p14="http://schemas.microsoft.com/office/powerpoint/2010/main" val="369203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4</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85000" lnSpcReduction="20000"/>
          </a:bodyPr>
          <a:lstStyle/>
          <a:p>
            <a:pPr marL="0" indent="0">
              <a:buNone/>
            </a:pPr>
            <a:r>
              <a:rPr lang="en-US" sz="2600" b="1" dirty="0"/>
              <a:t>Bibb (right side up)</a:t>
            </a:r>
          </a:p>
          <a:p>
            <a:pPr marL="342900" indent="-342900">
              <a:buFont typeface="Arial" panose="020B0604020202020204" pitchFamily="34" charset="0"/>
              <a:buChar char="•"/>
            </a:pPr>
            <a:r>
              <a:rPr lang="en-US" sz="2600" dirty="0"/>
              <a:t>Minimal condensation on the lidding film.</a:t>
            </a:r>
          </a:p>
          <a:p>
            <a:pPr marL="342900" indent="-342900">
              <a:buFont typeface="Arial" panose="020B0604020202020204" pitchFamily="34" charset="0"/>
              <a:buChar char="•"/>
            </a:pPr>
            <a:r>
              <a:rPr lang="en-US" sz="2600" dirty="0"/>
              <a:t>Appearance and smell were fresh.</a:t>
            </a:r>
          </a:p>
          <a:p>
            <a:pPr marL="800100" lvl="1" indent="-342900">
              <a:buFont typeface="Arial" panose="020B0604020202020204" pitchFamily="34" charset="0"/>
              <a:buChar char="•"/>
            </a:pPr>
            <a:r>
              <a:rPr lang="en-US" sz="2200" dirty="0"/>
              <a:t>Taste was fresh and slightly bitter</a:t>
            </a:r>
          </a:p>
          <a:p>
            <a:pPr marL="800100" lvl="1" indent="-342900">
              <a:buFont typeface="Arial" panose="020B0604020202020204" pitchFamily="34" charset="0"/>
              <a:buChar char="•"/>
            </a:pPr>
            <a:r>
              <a:rPr lang="en-US" sz="2200" dirty="0"/>
              <a:t>Outer leaves looked fresh and some inner leaves had browning on the edges</a:t>
            </a:r>
          </a:p>
          <a:p>
            <a:pPr marL="0" indent="0">
              <a:buNone/>
            </a:pPr>
            <a:r>
              <a:rPr lang="en-US" sz="2600" b="1" dirty="0"/>
              <a:t>Romaine (right side up)</a:t>
            </a:r>
          </a:p>
          <a:p>
            <a:pPr marL="342900" indent="-342900">
              <a:buFont typeface="Arial" panose="020B0604020202020204" pitchFamily="34" charset="0"/>
              <a:buChar char="•"/>
            </a:pPr>
            <a:r>
              <a:rPr lang="en-US" sz="2600" dirty="0"/>
              <a:t>Moderate condensation on lidding film</a:t>
            </a:r>
          </a:p>
          <a:p>
            <a:pPr marL="342900" indent="-342900">
              <a:buFont typeface="Arial" panose="020B0604020202020204" pitchFamily="34" charset="0"/>
              <a:buChar char="•"/>
            </a:pPr>
            <a:r>
              <a:rPr lang="en-US" sz="2600" dirty="0"/>
              <a:t>Leaves slightly wet</a:t>
            </a:r>
          </a:p>
          <a:p>
            <a:pPr marL="342900" indent="-342900">
              <a:buFont typeface="Arial" panose="020B0604020202020204" pitchFamily="34" charset="0"/>
              <a:buChar char="•"/>
            </a:pPr>
            <a:r>
              <a:rPr lang="en-US" sz="2600" dirty="0"/>
              <a:t>Slight odor when opening lid,  but it dissipated </a:t>
            </a:r>
          </a:p>
          <a:p>
            <a:pPr marL="342900" indent="-342900">
              <a:buFont typeface="Arial" panose="020B0604020202020204" pitchFamily="34" charset="0"/>
              <a:buChar char="•"/>
            </a:pPr>
            <a:r>
              <a:rPr lang="en-US" sz="2600" dirty="0"/>
              <a:t>Appearance and taste were fresh</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20825" y="6176963"/>
            <a:ext cx="1119602" cy="276999"/>
          </a:xfrm>
          <a:prstGeom prst="rect">
            <a:avLst/>
          </a:prstGeom>
          <a:noFill/>
        </p:spPr>
        <p:txBody>
          <a:bodyPr wrap="none" rtlCol="0">
            <a:spAutoFit/>
          </a:bodyPr>
          <a:lstStyle/>
          <a:p>
            <a:r>
              <a:rPr lang="en-US" sz="1200" dirty="0"/>
              <a:t>Day 4 Romaine</a:t>
            </a:r>
          </a:p>
        </p:txBody>
      </p:sp>
      <p:pic>
        <p:nvPicPr>
          <p:cNvPr id="9" name="Picture 8" descr="A bunch of lettuce&#10;&#10;Description automatically generated with low confidence">
            <a:extLst>
              <a:ext uri="{FF2B5EF4-FFF2-40B4-BE49-F238E27FC236}">
                <a16:creationId xmlns:a16="http://schemas.microsoft.com/office/drawing/2014/main" id="{F601167C-EA5A-C9A7-8E9B-0DBFCCB519A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6000" contrast="4000"/>
                    </a14:imgEffect>
                  </a14:imgLayer>
                </a14:imgProps>
              </a:ext>
              <a:ext uri="{28A0092B-C50C-407E-A947-70E740481C1C}">
                <a14:useLocalDpi xmlns:a14="http://schemas.microsoft.com/office/drawing/2010/main"/>
              </a:ext>
            </a:extLst>
          </a:blip>
          <a:srcRect/>
          <a:stretch/>
        </p:blipFill>
        <p:spPr>
          <a:xfrm>
            <a:off x="7715250" y="3429000"/>
            <a:ext cx="3730752" cy="2730974"/>
          </a:xfrm>
          <a:prstGeom prst="rect">
            <a:avLst/>
          </a:prstGeom>
          <a:ln>
            <a:solidFill>
              <a:schemeClr val="bg2"/>
            </a:solidFill>
          </a:ln>
        </p:spPr>
      </p:pic>
      <p:pic>
        <p:nvPicPr>
          <p:cNvPr id="11" name="Picture 10" descr="A picture containing vegetable, lettuce&#10;&#10;Description automatically generated">
            <a:extLst>
              <a:ext uri="{FF2B5EF4-FFF2-40B4-BE49-F238E27FC236}">
                <a16:creationId xmlns:a16="http://schemas.microsoft.com/office/drawing/2014/main" id="{231DCA4C-A45E-9AA6-FBA6-C15DEA8EB6F0}"/>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 contrast="6000"/>
                    </a14:imgEffect>
                  </a14:imgLayer>
                </a14:imgProps>
              </a:ext>
              <a:ext uri="{28A0092B-C50C-407E-A947-70E740481C1C}">
                <a14:useLocalDpi xmlns:a14="http://schemas.microsoft.com/office/drawing/2010/main"/>
              </a:ext>
            </a:extLst>
          </a:blip>
          <a:srcRect/>
          <a:stretch/>
        </p:blipFill>
        <p:spPr>
          <a:xfrm>
            <a:off x="7715250" y="233608"/>
            <a:ext cx="3730752" cy="2914160"/>
          </a:xfrm>
          <a:prstGeom prst="rect">
            <a:avLst/>
          </a:prstGeom>
          <a:ln>
            <a:solidFill>
              <a:schemeClr val="bg2"/>
            </a:solidFill>
          </a:ln>
        </p:spPr>
      </p:pic>
      <p:sp>
        <p:nvSpPr>
          <p:cNvPr id="12" name="TextBox 11">
            <a:extLst>
              <a:ext uri="{FF2B5EF4-FFF2-40B4-BE49-F238E27FC236}">
                <a16:creationId xmlns:a16="http://schemas.microsoft.com/office/drawing/2014/main" id="{1B4EA601-3385-0AFE-44A9-B5074A80367E}"/>
              </a:ext>
            </a:extLst>
          </p:cNvPr>
          <p:cNvSpPr txBox="1"/>
          <p:nvPr/>
        </p:nvSpPr>
        <p:spPr>
          <a:xfrm>
            <a:off x="9157113" y="3137468"/>
            <a:ext cx="847027" cy="276999"/>
          </a:xfrm>
          <a:prstGeom prst="rect">
            <a:avLst/>
          </a:prstGeom>
          <a:noFill/>
        </p:spPr>
        <p:txBody>
          <a:bodyPr wrap="none" rtlCol="0">
            <a:spAutoFit/>
          </a:bodyPr>
          <a:lstStyle/>
          <a:p>
            <a:r>
              <a:rPr lang="en-US" sz="1200" dirty="0"/>
              <a:t>Day 4 Bibb</a:t>
            </a:r>
          </a:p>
        </p:txBody>
      </p:sp>
    </p:spTree>
    <p:extLst>
      <p:ext uri="{BB962C8B-B14F-4D97-AF65-F5344CB8AC3E}">
        <p14:creationId xmlns:p14="http://schemas.microsoft.com/office/powerpoint/2010/main" val="333419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4</a:t>
            </a:r>
          </a:p>
        </p:txBody>
      </p:sp>
      <p:pic>
        <p:nvPicPr>
          <p:cNvPr id="11" name="Content Placeholder 10" descr="A plate of broccoli&#10;&#10;Description automatically generated with medium confidence">
            <a:extLst>
              <a:ext uri="{FF2B5EF4-FFF2-40B4-BE49-F238E27FC236}">
                <a16:creationId xmlns:a16="http://schemas.microsoft.com/office/drawing/2014/main" id="{B2D41705-1F6F-2274-8799-C13B1ED38B68}"/>
              </a:ext>
            </a:extLst>
          </p:cNvPr>
          <p:cNvPicPr>
            <a:picLocks noGrp="1" noChangeAspect="1"/>
          </p:cNvPicPr>
          <p:nvPr>
            <p:ph sz="half" idx="2"/>
          </p:nvPr>
        </p:nvPicPr>
        <p:blipFill rotWithShape="1">
          <a:blip r:embed="rId2" cstate="screen">
            <a:extLst>
              <a:ext uri="{BEBA8EAE-BF5A-486C-A8C5-ECC9F3942E4B}">
                <a14:imgProps xmlns:a14="http://schemas.microsoft.com/office/drawing/2010/main">
                  <a14:imgLayer r:embed="rId3">
                    <a14:imgEffect>
                      <a14:sharpenSoften amount="4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623410" y="3470350"/>
            <a:ext cx="3730029" cy="2942376"/>
          </a:xfrm>
          <a:ln>
            <a:solidFill>
              <a:schemeClr val="bg2"/>
            </a:solidFill>
          </a:ln>
        </p:spPr>
      </p:pic>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903008" y="6412726"/>
            <a:ext cx="1170833" cy="276999"/>
          </a:xfrm>
          <a:prstGeom prst="rect">
            <a:avLst/>
          </a:prstGeom>
          <a:noFill/>
        </p:spPr>
        <p:txBody>
          <a:bodyPr wrap="none" rtlCol="0">
            <a:spAutoFit/>
          </a:bodyPr>
          <a:lstStyle/>
          <a:p>
            <a:r>
              <a:rPr lang="en-US" sz="1200" dirty="0"/>
              <a:t>Day 4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lnSpcReduction="10000"/>
          </a:bodyPr>
          <a:lstStyle/>
          <a:p>
            <a:pPr marL="0" indent="0">
              <a:buNone/>
            </a:pPr>
            <a:r>
              <a:rPr lang="en-US" sz="2600" b="1" dirty="0"/>
              <a:t>Green Leaf (right side up)</a:t>
            </a:r>
          </a:p>
          <a:p>
            <a:r>
              <a:rPr lang="en-US" sz="2600" dirty="0"/>
              <a:t>Moderate condensation on the lidding film</a:t>
            </a:r>
          </a:p>
          <a:p>
            <a:r>
              <a:rPr lang="en-US" sz="2600" dirty="0"/>
              <a:t>Slight odor when opening lid,  but it dissipated </a:t>
            </a:r>
          </a:p>
          <a:p>
            <a:r>
              <a:rPr lang="en-US" sz="2600" dirty="0"/>
              <a:t>Fresh but bitter taste</a:t>
            </a:r>
          </a:p>
          <a:p>
            <a:r>
              <a:rPr lang="en-US" sz="2600" dirty="0"/>
              <a:t>Fresh appearance</a:t>
            </a:r>
          </a:p>
          <a:p>
            <a:pPr marL="0" indent="0">
              <a:buNone/>
            </a:pPr>
            <a:r>
              <a:rPr lang="en-US" sz="2600" b="1" dirty="0"/>
              <a:t>Salad Mix (right side up)</a:t>
            </a:r>
          </a:p>
          <a:p>
            <a:r>
              <a:rPr lang="en-US" sz="2600" dirty="0"/>
              <a:t>Fresh appearance, odor, and taste.</a:t>
            </a:r>
          </a:p>
          <a:p>
            <a:pPr lvl="1"/>
            <a:r>
              <a:rPr lang="en-US" sz="2200" dirty="0"/>
              <a:t>Taste was mild and slightly sweet</a:t>
            </a:r>
          </a:p>
          <a:p>
            <a:endParaRPr lang="en-US" dirty="0"/>
          </a:p>
          <a:p>
            <a:endParaRPr lang="en-US" dirty="0"/>
          </a:p>
        </p:txBody>
      </p:sp>
      <p:pic>
        <p:nvPicPr>
          <p:cNvPr id="15" name="Picture 14" descr="A bunch of broccoli&#10;&#10;Description automatically generated with medium confidence">
            <a:extLst>
              <a:ext uri="{FF2B5EF4-FFF2-40B4-BE49-F238E27FC236}">
                <a16:creationId xmlns:a16="http://schemas.microsoft.com/office/drawing/2014/main" id="{288EAED8-4091-0EA1-3F0F-6D2CC5B36928}"/>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3000"/>
                    </a14:imgEffect>
                    <a14:imgEffect>
                      <a14:brightnessContrast bright="-6000" contrast="6000"/>
                    </a14:imgEffect>
                  </a14:imgLayer>
                </a14:imgProps>
              </a:ext>
              <a:ext uri="{28A0092B-C50C-407E-A947-70E740481C1C}">
                <a14:useLocalDpi xmlns:a14="http://schemas.microsoft.com/office/drawing/2010/main"/>
              </a:ext>
            </a:extLst>
          </a:blip>
          <a:srcRect/>
          <a:stretch/>
        </p:blipFill>
        <p:spPr>
          <a:xfrm>
            <a:off x="7623048" y="114300"/>
            <a:ext cx="3730752" cy="2987855"/>
          </a:xfrm>
          <a:prstGeom prst="rect">
            <a:avLst/>
          </a:prstGeom>
          <a:ln>
            <a:solidFill>
              <a:schemeClr val="bg2"/>
            </a:solidFill>
          </a:ln>
        </p:spPr>
      </p:pic>
      <p:sp>
        <p:nvSpPr>
          <p:cNvPr id="16" name="TextBox 15">
            <a:extLst>
              <a:ext uri="{FF2B5EF4-FFF2-40B4-BE49-F238E27FC236}">
                <a16:creationId xmlns:a16="http://schemas.microsoft.com/office/drawing/2014/main" id="{54A58B3C-3F25-0D97-8624-2A93F98C65F8}"/>
              </a:ext>
            </a:extLst>
          </p:cNvPr>
          <p:cNvSpPr txBox="1"/>
          <p:nvPr/>
        </p:nvSpPr>
        <p:spPr>
          <a:xfrm>
            <a:off x="8865209" y="3066791"/>
            <a:ext cx="1246431" cy="276999"/>
          </a:xfrm>
          <a:prstGeom prst="rect">
            <a:avLst/>
          </a:prstGeom>
          <a:noFill/>
        </p:spPr>
        <p:txBody>
          <a:bodyPr wrap="none" rtlCol="0">
            <a:spAutoFit/>
          </a:bodyPr>
          <a:lstStyle/>
          <a:p>
            <a:r>
              <a:rPr lang="en-US" sz="1200" dirty="0"/>
              <a:t>Day 4 Green Leaf</a:t>
            </a:r>
          </a:p>
        </p:txBody>
      </p:sp>
    </p:spTree>
    <p:extLst>
      <p:ext uri="{BB962C8B-B14F-4D97-AF65-F5344CB8AC3E}">
        <p14:creationId xmlns:p14="http://schemas.microsoft.com/office/powerpoint/2010/main" val="255971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6</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92500" lnSpcReduction="10000"/>
          </a:bodyPr>
          <a:lstStyle/>
          <a:p>
            <a:pPr marL="0" indent="0">
              <a:buNone/>
            </a:pPr>
            <a:r>
              <a:rPr lang="en-US" sz="2600" b="1" dirty="0"/>
              <a:t>Bibb (right side up)</a:t>
            </a:r>
          </a:p>
          <a:p>
            <a:pPr marL="342900" indent="-342900">
              <a:buFont typeface="Arial" panose="020B0604020202020204" pitchFamily="34" charset="0"/>
              <a:buChar char="•"/>
            </a:pPr>
            <a:r>
              <a:rPr lang="en-US" sz="2600" dirty="0"/>
              <a:t>No condensation in the package</a:t>
            </a:r>
          </a:p>
          <a:p>
            <a:pPr marL="342900" indent="-342900">
              <a:buFont typeface="Arial" panose="020B0604020202020204" pitchFamily="34" charset="0"/>
              <a:buChar char="•"/>
            </a:pPr>
            <a:r>
              <a:rPr lang="en-US" sz="2600" dirty="0"/>
              <a:t>Slight odor when opening lid,  but it dissipated </a:t>
            </a:r>
          </a:p>
          <a:p>
            <a:pPr marL="342900" indent="-342900">
              <a:buFont typeface="Arial" panose="020B0604020202020204" pitchFamily="34" charset="0"/>
              <a:buChar char="•"/>
            </a:pPr>
            <a:r>
              <a:rPr lang="en-US" sz="2600" dirty="0"/>
              <a:t>Appearance and taste were fresh</a:t>
            </a:r>
          </a:p>
          <a:p>
            <a:pPr marL="0" indent="0">
              <a:buNone/>
            </a:pPr>
            <a:r>
              <a:rPr lang="en-US" sz="2600" b="1" dirty="0"/>
              <a:t>Romaine (right side up)</a:t>
            </a:r>
          </a:p>
          <a:p>
            <a:pPr marL="342900" indent="-342900">
              <a:buFont typeface="Arial" panose="020B0604020202020204" pitchFamily="34" charset="0"/>
              <a:buChar char="•"/>
            </a:pPr>
            <a:r>
              <a:rPr lang="en-US" sz="2600" dirty="0"/>
              <a:t>Moderate condensation on lidding film</a:t>
            </a:r>
          </a:p>
          <a:p>
            <a:pPr marL="342900" indent="-342900">
              <a:buFont typeface="Arial" panose="020B0604020202020204" pitchFamily="34" charset="0"/>
              <a:buChar char="•"/>
            </a:pPr>
            <a:r>
              <a:rPr lang="en-US" sz="2600" dirty="0"/>
              <a:t>Top leaves slightly wet</a:t>
            </a:r>
          </a:p>
          <a:p>
            <a:pPr marL="342900" indent="-342900">
              <a:buFont typeface="Arial" panose="020B0604020202020204" pitchFamily="34" charset="0"/>
              <a:buChar char="•"/>
            </a:pPr>
            <a:r>
              <a:rPr lang="en-US" sz="2600" dirty="0"/>
              <a:t>Appearance and smell were fresh</a:t>
            </a:r>
          </a:p>
          <a:p>
            <a:pPr marL="342900" indent="-342900"/>
            <a:r>
              <a:rPr lang="en-US" sz="2600" dirty="0"/>
              <a:t>Taste was fresh but slightly bitter</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20825" y="6397030"/>
            <a:ext cx="1119602" cy="276999"/>
          </a:xfrm>
          <a:prstGeom prst="rect">
            <a:avLst/>
          </a:prstGeom>
          <a:noFill/>
        </p:spPr>
        <p:txBody>
          <a:bodyPr wrap="none" rtlCol="0">
            <a:spAutoFit/>
          </a:bodyPr>
          <a:lstStyle/>
          <a:p>
            <a:r>
              <a:rPr lang="en-US" sz="1200" dirty="0"/>
              <a:t>Day 6 Romaine</a:t>
            </a:r>
          </a:p>
        </p:txBody>
      </p:sp>
      <p:sp>
        <p:nvSpPr>
          <p:cNvPr id="12" name="TextBox 11">
            <a:extLst>
              <a:ext uri="{FF2B5EF4-FFF2-40B4-BE49-F238E27FC236}">
                <a16:creationId xmlns:a16="http://schemas.microsoft.com/office/drawing/2014/main" id="{1B4EA601-3385-0AFE-44A9-B5074A80367E}"/>
              </a:ext>
            </a:extLst>
          </p:cNvPr>
          <p:cNvSpPr txBox="1"/>
          <p:nvPr/>
        </p:nvSpPr>
        <p:spPr>
          <a:xfrm>
            <a:off x="9157113" y="3108507"/>
            <a:ext cx="847027" cy="276999"/>
          </a:xfrm>
          <a:prstGeom prst="rect">
            <a:avLst/>
          </a:prstGeom>
          <a:noFill/>
        </p:spPr>
        <p:txBody>
          <a:bodyPr wrap="none" rtlCol="0">
            <a:spAutoFit/>
          </a:bodyPr>
          <a:lstStyle/>
          <a:p>
            <a:r>
              <a:rPr lang="en-US" sz="1200" dirty="0"/>
              <a:t>Day 6 Bibb</a:t>
            </a:r>
          </a:p>
        </p:txBody>
      </p:sp>
      <p:pic>
        <p:nvPicPr>
          <p:cNvPr id="6" name="Picture 5" descr="A picture containing indoor, lettuce, vegetable&#10;&#10;Description automatically generated">
            <a:extLst>
              <a:ext uri="{FF2B5EF4-FFF2-40B4-BE49-F238E27FC236}">
                <a16:creationId xmlns:a16="http://schemas.microsoft.com/office/drawing/2014/main" id="{8BF80DFF-012D-7C99-1002-E61D72100C77}"/>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6000" contrast="8000"/>
                    </a14:imgEffect>
                  </a14:imgLayer>
                </a14:imgProps>
              </a:ext>
              <a:ext uri="{28A0092B-C50C-407E-A947-70E740481C1C}">
                <a14:useLocalDpi xmlns:a14="http://schemas.microsoft.com/office/drawing/2010/main"/>
              </a:ext>
            </a:extLst>
          </a:blip>
          <a:srcRect/>
          <a:stretch/>
        </p:blipFill>
        <p:spPr>
          <a:xfrm>
            <a:off x="7715250" y="3381349"/>
            <a:ext cx="3730752" cy="3019838"/>
          </a:xfrm>
          <a:prstGeom prst="rect">
            <a:avLst/>
          </a:prstGeom>
          <a:ln>
            <a:solidFill>
              <a:schemeClr val="bg2"/>
            </a:solidFill>
          </a:ln>
        </p:spPr>
      </p:pic>
      <p:pic>
        <p:nvPicPr>
          <p:cNvPr id="8" name="Picture 7" descr="A picture containing indoor, lettuce, vegetable, different&#10;&#10;Description automatically generated">
            <a:extLst>
              <a:ext uri="{FF2B5EF4-FFF2-40B4-BE49-F238E27FC236}">
                <a16:creationId xmlns:a16="http://schemas.microsoft.com/office/drawing/2014/main" id="{D6667722-3DD5-E849-72AF-D835F6D3C968}"/>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5000" contrast="8000"/>
                    </a14:imgEffect>
                  </a14:imgLayer>
                </a14:imgProps>
              </a:ext>
              <a:ext uri="{28A0092B-C50C-407E-A947-70E740481C1C}">
                <a14:useLocalDpi xmlns:a14="http://schemas.microsoft.com/office/drawing/2010/main"/>
              </a:ext>
            </a:extLst>
          </a:blip>
          <a:srcRect/>
          <a:stretch/>
        </p:blipFill>
        <p:spPr>
          <a:xfrm>
            <a:off x="7715250" y="146387"/>
            <a:ext cx="3730752" cy="2962120"/>
          </a:xfrm>
          <a:prstGeom prst="rect">
            <a:avLst/>
          </a:prstGeom>
          <a:ln>
            <a:solidFill>
              <a:schemeClr val="bg2"/>
            </a:solidFill>
          </a:ln>
        </p:spPr>
      </p:pic>
    </p:spTree>
    <p:extLst>
      <p:ext uri="{BB962C8B-B14F-4D97-AF65-F5344CB8AC3E}">
        <p14:creationId xmlns:p14="http://schemas.microsoft.com/office/powerpoint/2010/main" val="289121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6</a:t>
            </a:r>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8903008" y="6412726"/>
            <a:ext cx="1170833" cy="276999"/>
          </a:xfrm>
          <a:prstGeom prst="rect">
            <a:avLst/>
          </a:prstGeom>
          <a:noFill/>
        </p:spPr>
        <p:txBody>
          <a:bodyPr wrap="none" rtlCol="0">
            <a:spAutoFit/>
          </a:bodyPr>
          <a:lstStyle/>
          <a:p>
            <a:r>
              <a:rPr lang="en-US" sz="1200" dirty="0"/>
              <a:t>Day 6 Salad Mix</a:t>
            </a:r>
          </a:p>
        </p:txBody>
      </p:sp>
      <p:sp>
        <p:nvSpPr>
          <p:cNvPr id="9" name="Content Placeholder 8">
            <a:extLst>
              <a:ext uri="{FF2B5EF4-FFF2-40B4-BE49-F238E27FC236}">
                <a16:creationId xmlns:a16="http://schemas.microsoft.com/office/drawing/2014/main" id="{CB647F99-DC6C-DA6F-1533-93632496AE7F}"/>
              </a:ext>
            </a:extLst>
          </p:cNvPr>
          <p:cNvSpPr>
            <a:spLocks noGrp="1"/>
          </p:cNvSpPr>
          <p:nvPr>
            <p:ph sz="half" idx="1"/>
          </p:nvPr>
        </p:nvSpPr>
        <p:spPr/>
        <p:txBody>
          <a:bodyPr>
            <a:normAutofit fontScale="77500" lnSpcReduction="20000"/>
          </a:bodyPr>
          <a:lstStyle/>
          <a:p>
            <a:pPr marL="0" indent="0">
              <a:buNone/>
            </a:pPr>
            <a:r>
              <a:rPr lang="en-US" sz="2600" b="1" dirty="0"/>
              <a:t>Green Leaf (right side up)</a:t>
            </a:r>
          </a:p>
          <a:p>
            <a:r>
              <a:rPr lang="en-US" sz="2600" dirty="0"/>
              <a:t>Moderate condensation on the lidding film</a:t>
            </a:r>
          </a:p>
          <a:p>
            <a:r>
              <a:rPr lang="en-US" sz="2600" dirty="0"/>
              <a:t>Slight odor when opening lid,  but it dissipated </a:t>
            </a:r>
          </a:p>
          <a:p>
            <a:r>
              <a:rPr lang="en-US" sz="2600" dirty="0"/>
              <a:t>Taste was ok, but bitter</a:t>
            </a:r>
          </a:p>
          <a:p>
            <a:r>
              <a:rPr lang="en-US" sz="2600" dirty="0"/>
              <a:t>Browning on cut ends</a:t>
            </a:r>
          </a:p>
          <a:p>
            <a:pPr marL="0" indent="0">
              <a:buNone/>
            </a:pPr>
            <a:r>
              <a:rPr lang="en-US" sz="2600" b="1" dirty="0"/>
              <a:t>Salad Mix (right side up)</a:t>
            </a:r>
          </a:p>
          <a:p>
            <a:r>
              <a:rPr lang="en-US" sz="2600" dirty="0"/>
              <a:t>Appearance was good but not as fresh as the other samples</a:t>
            </a:r>
          </a:p>
          <a:p>
            <a:r>
              <a:rPr lang="en-US" sz="2600" dirty="0"/>
              <a:t>Slight odor when opening lid,  but it dissipated </a:t>
            </a:r>
          </a:p>
          <a:p>
            <a:r>
              <a:rPr lang="en-US" sz="2600" dirty="0"/>
              <a:t>Taste was good – sweet with slightly bitter after taste</a:t>
            </a:r>
          </a:p>
          <a:p>
            <a:r>
              <a:rPr lang="en-US" sz="2600" dirty="0"/>
              <a:t>Slight signs of browning on cut ends</a:t>
            </a:r>
          </a:p>
          <a:p>
            <a:endParaRPr lang="en-US" dirty="0"/>
          </a:p>
          <a:p>
            <a:endParaRPr lang="en-US" dirty="0"/>
          </a:p>
        </p:txBody>
      </p:sp>
      <p:sp>
        <p:nvSpPr>
          <p:cNvPr id="16" name="TextBox 15">
            <a:extLst>
              <a:ext uri="{FF2B5EF4-FFF2-40B4-BE49-F238E27FC236}">
                <a16:creationId xmlns:a16="http://schemas.microsoft.com/office/drawing/2014/main" id="{54A58B3C-3F25-0D97-8624-2A93F98C65F8}"/>
              </a:ext>
            </a:extLst>
          </p:cNvPr>
          <p:cNvSpPr txBox="1"/>
          <p:nvPr/>
        </p:nvSpPr>
        <p:spPr>
          <a:xfrm>
            <a:off x="8864847" y="2940231"/>
            <a:ext cx="1246431" cy="276999"/>
          </a:xfrm>
          <a:prstGeom prst="rect">
            <a:avLst/>
          </a:prstGeom>
          <a:noFill/>
        </p:spPr>
        <p:txBody>
          <a:bodyPr wrap="none" rtlCol="0">
            <a:spAutoFit/>
          </a:bodyPr>
          <a:lstStyle/>
          <a:p>
            <a:r>
              <a:rPr lang="en-US" sz="1200" dirty="0"/>
              <a:t>Day 6 Green Leaf</a:t>
            </a:r>
          </a:p>
        </p:txBody>
      </p:sp>
      <p:pic>
        <p:nvPicPr>
          <p:cNvPr id="4" name="Picture 3" descr="A bunch of broccoli&#10;&#10;Description automatically generated with low confidence">
            <a:extLst>
              <a:ext uri="{FF2B5EF4-FFF2-40B4-BE49-F238E27FC236}">
                <a16:creationId xmlns:a16="http://schemas.microsoft.com/office/drawing/2014/main" id="{193E4DB2-139A-EF1F-3505-FBF0F6EBEF1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4000"/>
                    </a14:imgEffect>
                    <a14:imgEffect>
                      <a14:brightnessContrast bright="-2000" contrast="8000"/>
                    </a14:imgEffect>
                  </a14:imgLayer>
                </a14:imgProps>
              </a:ext>
              <a:ext uri="{28A0092B-C50C-407E-A947-70E740481C1C}">
                <a14:useLocalDpi xmlns:a14="http://schemas.microsoft.com/office/drawing/2010/main"/>
              </a:ext>
            </a:extLst>
          </a:blip>
          <a:srcRect/>
          <a:stretch/>
        </p:blipFill>
        <p:spPr>
          <a:xfrm>
            <a:off x="7622687" y="278523"/>
            <a:ext cx="3730752" cy="2661708"/>
          </a:xfrm>
          <a:prstGeom prst="rect">
            <a:avLst/>
          </a:prstGeom>
          <a:ln>
            <a:solidFill>
              <a:schemeClr val="bg2"/>
            </a:solidFill>
          </a:ln>
        </p:spPr>
      </p:pic>
      <p:pic>
        <p:nvPicPr>
          <p:cNvPr id="10" name="Content Placeholder 9" descr="A picture containing indoor, vegetable&#10;&#10;Description automatically generated">
            <a:extLst>
              <a:ext uri="{FF2B5EF4-FFF2-40B4-BE49-F238E27FC236}">
                <a16:creationId xmlns:a16="http://schemas.microsoft.com/office/drawing/2014/main" id="{9D681F5B-EC75-ABCA-5A58-862655EF4034}"/>
              </a:ext>
            </a:extLst>
          </p:cNvPr>
          <p:cNvPicPr>
            <a:picLocks noGrp="1" noChangeAspect="1"/>
          </p:cNvPicPr>
          <p:nvPr>
            <p:ph sz="half" idx="2"/>
          </p:nvPr>
        </p:nvPicPr>
        <p:blipFill rotWithShape="1">
          <a:blip r:embed="rId4" cstate="screen">
            <a:extLst>
              <a:ext uri="{BEBA8EAE-BF5A-486C-A8C5-ECC9F3942E4B}">
                <a14:imgProps xmlns:a14="http://schemas.microsoft.com/office/drawing/2010/main">
                  <a14:imgLayer r:embed="rId5">
                    <a14:imgEffect>
                      <a14:brightnessContrast bright="-2000" contrast="5000"/>
                    </a14:imgEffect>
                  </a14:imgLayer>
                </a14:imgProps>
              </a:ext>
              <a:ext uri="{28A0092B-C50C-407E-A947-70E740481C1C}">
                <a14:useLocalDpi xmlns:a14="http://schemas.microsoft.com/office/drawing/2010/main"/>
              </a:ext>
            </a:extLst>
          </a:blip>
          <a:srcRect/>
          <a:stretch/>
        </p:blipFill>
        <p:spPr>
          <a:xfrm>
            <a:off x="7622687" y="3240499"/>
            <a:ext cx="3730752" cy="3180301"/>
          </a:xfrm>
          <a:ln>
            <a:solidFill>
              <a:schemeClr val="bg2"/>
            </a:solidFill>
          </a:ln>
        </p:spPr>
      </p:pic>
    </p:spTree>
    <p:extLst>
      <p:ext uri="{BB962C8B-B14F-4D97-AF65-F5344CB8AC3E}">
        <p14:creationId xmlns:p14="http://schemas.microsoft.com/office/powerpoint/2010/main" val="1647486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C730-6B8C-42AB-A87D-EF66F3B2B365}"/>
              </a:ext>
            </a:extLst>
          </p:cNvPr>
          <p:cNvSpPr>
            <a:spLocks noGrp="1"/>
          </p:cNvSpPr>
          <p:nvPr>
            <p:ph type="title"/>
          </p:nvPr>
        </p:nvSpPr>
        <p:spPr/>
        <p:txBody>
          <a:bodyPr vert="horz" lIns="91440" tIns="45720" rIns="91440" bIns="45720" rtlCol="0" anchor="ctr">
            <a:normAutofit/>
          </a:bodyPr>
          <a:lstStyle/>
          <a:p>
            <a:r>
              <a:rPr lang="en-US" sz="4400" dirty="0"/>
              <a:t>Day 8</a:t>
            </a:r>
          </a:p>
        </p:txBody>
      </p:sp>
      <p:sp>
        <p:nvSpPr>
          <p:cNvPr id="4" name="Text Placeholder 3">
            <a:extLst>
              <a:ext uri="{FF2B5EF4-FFF2-40B4-BE49-F238E27FC236}">
                <a16:creationId xmlns:a16="http://schemas.microsoft.com/office/drawing/2014/main" id="{01B6364B-305C-4EC2-9ADF-D03E9651E3FF}"/>
              </a:ext>
            </a:extLst>
          </p:cNvPr>
          <p:cNvSpPr>
            <a:spLocks noGrp="1"/>
          </p:cNvSpPr>
          <p:nvPr>
            <p:ph sz="half" idx="1"/>
          </p:nvPr>
        </p:nvSpPr>
        <p:spPr/>
        <p:txBody>
          <a:bodyPr vert="horz" lIns="91440" tIns="45720" rIns="91440" bIns="45720" rtlCol="0">
            <a:normAutofit fontScale="77500" lnSpcReduction="20000"/>
          </a:bodyPr>
          <a:lstStyle/>
          <a:p>
            <a:pPr marL="0" indent="0">
              <a:buNone/>
            </a:pPr>
            <a:r>
              <a:rPr lang="en-US" sz="2600" b="1" dirty="0"/>
              <a:t>Bibb (right side up)</a:t>
            </a:r>
          </a:p>
          <a:p>
            <a:pPr marL="342900" indent="-342900">
              <a:buFont typeface="Arial" panose="020B0604020202020204" pitchFamily="34" charset="0"/>
              <a:buChar char="•"/>
            </a:pPr>
            <a:r>
              <a:rPr lang="en-US" sz="2600" dirty="0"/>
              <a:t>No condensation in the package</a:t>
            </a:r>
          </a:p>
          <a:p>
            <a:pPr marL="342900" indent="-342900">
              <a:buFont typeface="Arial" panose="020B0604020202020204" pitchFamily="34" charset="0"/>
              <a:buChar char="•"/>
            </a:pPr>
            <a:r>
              <a:rPr lang="en-US" sz="2600" dirty="0"/>
              <a:t>Slight odor when opening lid,  but it dissipated </a:t>
            </a:r>
          </a:p>
          <a:p>
            <a:pPr marL="342900" indent="-342900">
              <a:buFont typeface="Arial" panose="020B0604020202020204" pitchFamily="34" charset="0"/>
              <a:buChar char="•"/>
            </a:pPr>
            <a:r>
              <a:rPr lang="en-US" sz="2600" dirty="0"/>
              <a:t>Appearance was fresh</a:t>
            </a:r>
          </a:p>
          <a:p>
            <a:pPr marL="342900" indent="-342900">
              <a:buFont typeface="Arial" panose="020B0604020202020204" pitchFamily="34" charset="0"/>
              <a:buChar char="•"/>
            </a:pPr>
            <a:r>
              <a:rPr lang="en-US" sz="2600" dirty="0"/>
              <a:t>Taste was good but bitter</a:t>
            </a:r>
          </a:p>
          <a:p>
            <a:pPr marL="0" indent="0">
              <a:buNone/>
            </a:pPr>
            <a:r>
              <a:rPr lang="en-US" sz="2600" b="1" dirty="0"/>
              <a:t>Romaine (upside down)</a:t>
            </a:r>
          </a:p>
          <a:p>
            <a:pPr marL="342900" indent="-342900">
              <a:buFont typeface="Arial" panose="020B0604020202020204" pitchFamily="34" charset="0"/>
              <a:buChar char="•"/>
            </a:pPr>
            <a:r>
              <a:rPr lang="en-US" sz="2600" dirty="0"/>
              <a:t>Moderate condensation on tray but no condensation on the lidding film</a:t>
            </a:r>
          </a:p>
          <a:p>
            <a:pPr marL="342900" indent="-342900">
              <a:buFont typeface="Arial" panose="020B0604020202020204" pitchFamily="34" charset="0"/>
              <a:buChar char="•"/>
            </a:pPr>
            <a:r>
              <a:rPr lang="en-US" sz="2600" dirty="0"/>
              <a:t>Leaves touching lidding film were wet</a:t>
            </a:r>
          </a:p>
          <a:p>
            <a:pPr marL="800100" lvl="1" indent="-342900"/>
            <a:r>
              <a:rPr lang="en-US" sz="2200" dirty="0"/>
              <a:t>Indicates droplets were falling from the tray to the bottom of the package</a:t>
            </a:r>
          </a:p>
          <a:p>
            <a:pPr marL="342900" indent="-342900">
              <a:buFont typeface="Arial" panose="020B0604020202020204" pitchFamily="34" charset="0"/>
              <a:buChar char="•"/>
            </a:pPr>
            <a:r>
              <a:rPr lang="en-US" sz="2600" dirty="0"/>
              <a:t>Appearance and smell were fresh</a:t>
            </a:r>
          </a:p>
          <a:p>
            <a:pPr marL="342900" indent="-342900"/>
            <a:r>
              <a:rPr lang="en-US" sz="2600" dirty="0"/>
              <a:t>Taste was fresh</a:t>
            </a:r>
          </a:p>
          <a:p>
            <a:endParaRPr lang="en-US" sz="2000" dirty="0"/>
          </a:p>
        </p:txBody>
      </p:sp>
      <p:sp>
        <p:nvSpPr>
          <p:cNvPr id="5" name="Footer Placeholder 4">
            <a:extLst>
              <a:ext uri="{FF2B5EF4-FFF2-40B4-BE49-F238E27FC236}">
                <a16:creationId xmlns:a16="http://schemas.microsoft.com/office/drawing/2014/main" id="{2BC2DA2B-542D-4BE6-AA36-DA11831BDB0F}"/>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Proprietary Information of  Windham Packaging, LLC  </a:t>
            </a:r>
          </a:p>
        </p:txBody>
      </p:sp>
      <p:sp>
        <p:nvSpPr>
          <p:cNvPr id="14" name="TextBox 13">
            <a:extLst>
              <a:ext uri="{FF2B5EF4-FFF2-40B4-BE49-F238E27FC236}">
                <a16:creationId xmlns:a16="http://schemas.microsoft.com/office/drawing/2014/main" id="{DD4D50EE-8028-4FA0-826A-0BAFFF85DC01}"/>
              </a:ext>
            </a:extLst>
          </p:cNvPr>
          <p:cNvSpPr txBox="1"/>
          <p:nvPr/>
        </p:nvSpPr>
        <p:spPr>
          <a:xfrm>
            <a:off x="9003569" y="6397030"/>
            <a:ext cx="1119602" cy="276999"/>
          </a:xfrm>
          <a:prstGeom prst="rect">
            <a:avLst/>
          </a:prstGeom>
          <a:noFill/>
        </p:spPr>
        <p:txBody>
          <a:bodyPr wrap="none" rtlCol="0">
            <a:spAutoFit/>
          </a:bodyPr>
          <a:lstStyle/>
          <a:p>
            <a:r>
              <a:rPr lang="en-US" sz="1200" dirty="0"/>
              <a:t>Day 8 Romaine</a:t>
            </a:r>
          </a:p>
        </p:txBody>
      </p:sp>
      <p:sp>
        <p:nvSpPr>
          <p:cNvPr id="12" name="TextBox 11">
            <a:extLst>
              <a:ext uri="{FF2B5EF4-FFF2-40B4-BE49-F238E27FC236}">
                <a16:creationId xmlns:a16="http://schemas.microsoft.com/office/drawing/2014/main" id="{1B4EA601-3385-0AFE-44A9-B5074A80367E}"/>
              </a:ext>
            </a:extLst>
          </p:cNvPr>
          <p:cNvSpPr txBox="1"/>
          <p:nvPr/>
        </p:nvSpPr>
        <p:spPr>
          <a:xfrm>
            <a:off x="9139857" y="3026342"/>
            <a:ext cx="847027" cy="276999"/>
          </a:xfrm>
          <a:prstGeom prst="rect">
            <a:avLst/>
          </a:prstGeom>
          <a:noFill/>
        </p:spPr>
        <p:txBody>
          <a:bodyPr wrap="none" rtlCol="0">
            <a:spAutoFit/>
          </a:bodyPr>
          <a:lstStyle/>
          <a:p>
            <a:r>
              <a:rPr lang="en-US" sz="1200" dirty="0"/>
              <a:t>Day 8 Bibb</a:t>
            </a:r>
          </a:p>
        </p:txBody>
      </p:sp>
      <p:pic>
        <p:nvPicPr>
          <p:cNvPr id="7" name="Picture 6" descr="A picture containing indoor, vegetable&#10;&#10;Description automatically generated">
            <a:extLst>
              <a:ext uri="{FF2B5EF4-FFF2-40B4-BE49-F238E27FC236}">
                <a16:creationId xmlns:a16="http://schemas.microsoft.com/office/drawing/2014/main" id="{E3AD285C-6FD7-DDF6-D465-3F7A07433B3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 contrast="6000"/>
                    </a14:imgEffect>
                  </a14:imgLayer>
                </a14:imgProps>
              </a:ext>
              <a:ext uri="{28A0092B-C50C-407E-A947-70E740481C1C}">
                <a14:useLocalDpi xmlns:a14="http://schemas.microsoft.com/office/drawing/2010/main"/>
              </a:ext>
            </a:extLst>
          </a:blip>
          <a:srcRect/>
          <a:stretch/>
        </p:blipFill>
        <p:spPr>
          <a:xfrm>
            <a:off x="7697994" y="3350787"/>
            <a:ext cx="3730752" cy="3046243"/>
          </a:xfrm>
          <a:prstGeom prst="rect">
            <a:avLst/>
          </a:prstGeom>
          <a:ln>
            <a:solidFill>
              <a:schemeClr val="bg2"/>
            </a:solidFill>
          </a:ln>
        </p:spPr>
      </p:pic>
      <p:pic>
        <p:nvPicPr>
          <p:cNvPr id="10" name="Picture 9" descr="A picture containing indoor, vegetable, lettuce&#10;&#10;Description automatically generated">
            <a:extLst>
              <a:ext uri="{FF2B5EF4-FFF2-40B4-BE49-F238E27FC236}">
                <a16:creationId xmlns:a16="http://schemas.microsoft.com/office/drawing/2014/main" id="{8C999F64-32AE-EAA2-6408-2E093240090C}"/>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 contrast="5000"/>
                    </a14:imgEffect>
                  </a14:imgLayer>
                </a14:imgProps>
              </a:ext>
              <a:ext uri="{28A0092B-C50C-407E-A947-70E740481C1C}">
                <a14:useLocalDpi xmlns:a14="http://schemas.microsoft.com/office/drawing/2010/main"/>
              </a:ext>
            </a:extLst>
          </a:blip>
          <a:srcRect/>
          <a:stretch/>
        </p:blipFill>
        <p:spPr>
          <a:xfrm>
            <a:off x="7697994" y="300225"/>
            <a:ext cx="3730752" cy="2726117"/>
          </a:xfrm>
          <a:prstGeom prst="rect">
            <a:avLst/>
          </a:prstGeom>
          <a:ln>
            <a:solidFill>
              <a:schemeClr val="bg2"/>
            </a:solidFill>
          </a:ln>
        </p:spPr>
      </p:pic>
    </p:spTree>
    <p:extLst>
      <p:ext uri="{BB962C8B-B14F-4D97-AF65-F5344CB8AC3E}">
        <p14:creationId xmlns:p14="http://schemas.microsoft.com/office/powerpoint/2010/main" val="3576823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1679</Words>
  <Application>Microsoft Office PowerPoint</Application>
  <PresentationFormat>Widescreen</PresentationFormat>
  <Paragraphs>211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Springworks Farm Study Resealable Lidding Film </vt:lpstr>
      <vt:lpstr>Summary and Conclusions</vt:lpstr>
      <vt:lpstr>Summary and Conclusions</vt:lpstr>
      <vt:lpstr>Results and Discussion:  </vt:lpstr>
      <vt:lpstr>Day 4</vt:lpstr>
      <vt:lpstr>Day 4</vt:lpstr>
      <vt:lpstr>Day 6</vt:lpstr>
      <vt:lpstr>Day 6</vt:lpstr>
      <vt:lpstr>Day 8</vt:lpstr>
      <vt:lpstr>Day 8</vt:lpstr>
      <vt:lpstr>Day 12</vt:lpstr>
      <vt:lpstr>Day 12</vt:lpstr>
      <vt:lpstr>Day 14</vt:lpstr>
      <vt:lpstr>Day 14</vt:lpstr>
      <vt:lpstr>Day 20</vt:lpstr>
      <vt:lpstr>Day 20</vt:lpstr>
      <vt:lpstr> Materials and Methods</vt:lpstr>
      <vt:lpstr>Procedures: Quality 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Springworks Farm Study # 3</dc:title>
  <dc:creator>Gabriela Hernandez</dc:creator>
  <cp:lastModifiedBy>Gabriela Hernandez</cp:lastModifiedBy>
  <cp:revision>141</cp:revision>
  <dcterms:created xsi:type="dcterms:W3CDTF">2019-03-21T13:39:07Z</dcterms:created>
  <dcterms:modified xsi:type="dcterms:W3CDTF">2023-01-11T16:42:02Z</dcterms:modified>
</cp:coreProperties>
</file>